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wmv" ContentType="video/x-ms-wmv"/>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heme/themeOverride1.xml" ContentType="application/vnd.openxmlformats-officedocument.themeOverride+xml"/>
  <Override PartName="/ppt/notesSlides/notesSlide26.xml" ContentType="application/vnd.openxmlformats-officedocument.presentationml.notesSlide+xml"/>
  <Override PartName="/ppt/theme/themeOverride2.xml" ContentType="application/vnd.openxmlformats-officedocument.themeOverr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trictFirstAndLastChars="0" saveSubsetFonts="1">
  <p:sldMasterIdLst>
    <p:sldMasterId id="2147483650" r:id="rId2"/>
  </p:sldMasterIdLst>
  <p:notesMasterIdLst>
    <p:notesMasterId r:id="rId48"/>
  </p:notesMasterIdLst>
  <p:handoutMasterIdLst>
    <p:handoutMasterId r:id="rId49"/>
  </p:handoutMasterIdLst>
  <p:sldIdLst>
    <p:sldId id="293" r:id="rId3"/>
    <p:sldId id="305" r:id="rId4"/>
    <p:sldId id="307" r:id="rId5"/>
    <p:sldId id="309" r:id="rId6"/>
    <p:sldId id="295" r:id="rId7"/>
    <p:sldId id="308" r:id="rId8"/>
    <p:sldId id="335" r:id="rId9"/>
    <p:sldId id="336" r:id="rId10"/>
    <p:sldId id="337" r:id="rId11"/>
    <p:sldId id="339" r:id="rId12"/>
    <p:sldId id="338" r:id="rId13"/>
    <p:sldId id="340" r:id="rId14"/>
    <p:sldId id="284" r:id="rId15"/>
    <p:sldId id="345" r:id="rId16"/>
    <p:sldId id="344" r:id="rId17"/>
    <p:sldId id="312" r:id="rId18"/>
    <p:sldId id="313" r:id="rId19"/>
    <p:sldId id="314" r:id="rId20"/>
    <p:sldId id="315" r:id="rId21"/>
    <p:sldId id="316" r:id="rId22"/>
    <p:sldId id="317" r:id="rId23"/>
    <p:sldId id="319" r:id="rId24"/>
    <p:sldId id="332" r:id="rId25"/>
    <p:sldId id="342" r:id="rId26"/>
    <p:sldId id="320" r:id="rId27"/>
    <p:sldId id="274" r:id="rId28"/>
    <p:sldId id="341" r:id="rId29"/>
    <p:sldId id="346" r:id="rId30"/>
    <p:sldId id="321" r:id="rId31"/>
    <p:sldId id="322" r:id="rId32"/>
    <p:sldId id="323" r:id="rId33"/>
    <p:sldId id="324" r:id="rId34"/>
    <p:sldId id="331" r:id="rId35"/>
    <p:sldId id="325" r:id="rId36"/>
    <p:sldId id="326" r:id="rId37"/>
    <p:sldId id="327" r:id="rId38"/>
    <p:sldId id="328" r:id="rId39"/>
    <p:sldId id="330" r:id="rId40"/>
    <p:sldId id="329" r:id="rId41"/>
    <p:sldId id="333" r:id="rId42"/>
    <p:sldId id="343" r:id="rId43"/>
    <p:sldId id="334" r:id="rId44"/>
    <p:sldId id="301" r:id="rId45"/>
    <p:sldId id="279" r:id="rId46"/>
    <p:sldId id="303" r:id="rId47"/>
  </p:sldIdLst>
  <p:sldSz cx="9144000" cy="6858000" type="screen4x3"/>
  <p:notesSz cx="6877050" cy="9163050"/>
  <p:defaultTextStyle>
    <a:defPPr>
      <a:defRPr lang="en-US"/>
    </a:defPPr>
    <a:lvl1pPr algn="l" rtl="0" eaLnBrk="0" fontAlgn="base" hangingPunct="0">
      <a:spcBef>
        <a:spcPct val="0"/>
      </a:spcBef>
      <a:spcAft>
        <a:spcPct val="0"/>
      </a:spcAft>
      <a:defRPr sz="2400" kern="1200">
        <a:solidFill>
          <a:schemeClr val="tx1"/>
        </a:solidFill>
        <a:latin typeface="Arial" charset="0"/>
        <a:ea typeface="+mn-ea"/>
        <a:cs typeface="+mn-cs"/>
      </a:defRPr>
    </a:lvl1pPr>
    <a:lvl2pPr marL="457200" algn="l" rtl="0" eaLnBrk="0" fontAlgn="base" hangingPunct="0">
      <a:spcBef>
        <a:spcPct val="0"/>
      </a:spcBef>
      <a:spcAft>
        <a:spcPct val="0"/>
      </a:spcAft>
      <a:defRPr sz="2400" kern="1200">
        <a:solidFill>
          <a:schemeClr val="tx1"/>
        </a:solidFill>
        <a:latin typeface="Arial" charset="0"/>
        <a:ea typeface="+mn-ea"/>
        <a:cs typeface="+mn-cs"/>
      </a:defRPr>
    </a:lvl2pPr>
    <a:lvl3pPr marL="914400" algn="l" rtl="0" eaLnBrk="0" fontAlgn="base" hangingPunct="0">
      <a:spcBef>
        <a:spcPct val="0"/>
      </a:spcBef>
      <a:spcAft>
        <a:spcPct val="0"/>
      </a:spcAft>
      <a:defRPr sz="2400" kern="1200">
        <a:solidFill>
          <a:schemeClr val="tx1"/>
        </a:solidFill>
        <a:latin typeface="Arial" charset="0"/>
        <a:ea typeface="+mn-ea"/>
        <a:cs typeface="+mn-cs"/>
      </a:defRPr>
    </a:lvl3pPr>
    <a:lvl4pPr marL="1371600" algn="l" rtl="0" eaLnBrk="0" fontAlgn="base" hangingPunct="0">
      <a:spcBef>
        <a:spcPct val="0"/>
      </a:spcBef>
      <a:spcAft>
        <a:spcPct val="0"/>
      </a:spcAft>
      <a:defRPr sz="2400" kern="1200">
        <a:solidFill>
          <a:schemeClr val="tx1"/>
        </a:solidFill>
        <a:latin typeface="Arial" charset="0"/>
        <a:ea typeface="+mn-ea"/>
        <a:cs typeface="+mn-cs"/>
      </a:defRPr>
    </a:lvl4pPr>
    <a:lvl5pPr marL="1828800" algn="l" rtl="0" eaLnBrk="0" fontAlgn="base" hangingPunct="0">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33333"/>
    <a:srgbClr val="070000"/>
    <a:srgbClr val="060000"/>
    <a:srgbClr val="040000"/>
    <a:srgbClr val="000000"/>
    <a:srgbClr val="999999"/>
    <a:srgbClr val="979797"/>
    <a:srgbClr val="0000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19" autoAdjust="0"/>
    <p:restoredTop sz="72246" autoAdjust="0"/>
  </p:normalViewPr>
  <p:slideViewPr>
    <p:cSldViewPr>
      <p:cViewPr varScale="1">
        <p:scale>
          <a:sx n="65" d="100"/>
          <a:sy n="65" d="100"/>
        </p:scale>
        <p:origin x="-1170" y="-10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70" d="100"/>
          <a:sy n="70" d="100"/>
        </p:scale>
        <p:origin x="-2760" y="-102"/>
      </p:cViewPr>
      <p:guideLst>
        <p:guide orient="horz" pos="2886"/>
        <p:guide pos="2166"/>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p:cNvSpPr>
            <a:spLocks noGrp="1" noChangeArrowheads="1"/>
          </p:cNvSpPr>
          <p:nvPr>
            <p:ph type="hdr" sz="quarter"/>
          </p:nvPr>
        </p:nvSpPr>
        <p:spPr bwMode="auto">
          <a:xfrm>
            <a:off x="0" y="0"/>
            <a:ext cx="2981325" cy="458788"/>
          </a:xfrm>
          <a:prstGeom prst="rect">
            <a:avLst/>
          </a:prstGeom>
          <a:noFill/>
          <a:ln w="9525">
            <a:noFill/>
            <a:miter lim="800000"/>
            <a:headEnd/>
            <a:tailEnd/>
          </a:ln>
          <a:effectLst/>
        </p:spPr>
        <p:txBody>
          <a:bodyPr vert="horz" wrap="square" lIns="91634" tIns="45817" rIns="91634" bIns="45817" numCol="1" anchor="t" anchorCtr="0" compatLnSpc="1">
            <a:prstTxWarp prst="textNoShape">
              <a:avLst/>
            </a:prstTxWarp>
          </a:bodyPr>
          <a:lstStyle>
            <a:lvl1pPr>
              <a:defRPr sz="1200">
                <a:latin typeface="Times" pitchFamily="18" charset="0"/>
              </a:defRPr>
            </a:lvl1pPr>
          </a:lstStyle>
          <a:p>
            <a:pPr>
              <a:defRPr/>
            </a:pPr>
            <a:endParaRPr lang="en-US"/>
          </a:p>
        </p:txBody>
      </p:sp>
      <p:sp>
        <p:nvSpPr>
          <p:cNvPr id="14339" name="Rectangle 3"/>
          <p:cNvSpPr>
            <a:spLocks noGrp="1" noChangeArrowheads="1"/>
          </p:cNvSpPr>
          <p:nvPr>
            <p:ph type="dt" sz="quarter" idx="1"/>
          </p:nvPr>
        </p:nvSpPr>
        <p:spPr bwMode="auto">
          <a:xfrm>
            <a:off x="3895725" y="0"/>
            <a:ext cx="2981325" cy="458788"/>
          </a:xfrm>
          <a:prstGeom prst="rect">
            <a:avLst/>
          </a:prstGeom>
          <a:noFill/>
          <a:ln w="9525">
            <a:noFill/>
            <a:miter lim="800000"/>
            <a:headEnd/>
            <a:tailEnd/>
          </a:ln>
          <a:effectLst/>
        </p:spPr>
        <p:txBody>
          <a:bodyPr vert="horz" wrap="square" lIns="91634" tIns="45817" rIns="91634" bIns="45817" numCol="1" anchor="t" anchorCtr="0" compatLnSpc="1">
            <a:prstTxWarp prst="textNoShape">
              <a:avLst/>
            </a:prstTxWarp>
          </a:bodyPr>
          <a:lstStyle>
            <a:lvl1pPr algn="r">
              <a:defRPr sz="1200">
                <a:latin typeface="Times" pitchFamily="18" charset="0"/>
              </a:defRPr>
            </a:lvl1pPr>
          </a:lstStyle>
          <a:p>
            <a:pPr>
              <a:defRPr/>
            </a:pPr>
            <a:endParaRPr lang="en-US"/>
          </a:p>
        </p:txBody>
      </p:sp>
      <p:sp>
        <p:nvSpPr>
          <p:cNvPr id="14340" name="Rectangle 4"/>
          <p:cNvSpPr>
            <a:spLocks noGrp="1" noChangeArrowheads="1"/>
          </p:cNvSpPr>
          <p:nvPr>
            <p:ph type="ftr" sz="quarter" idx="2"/>
          </p:nvPr>
        </p:nvSpPr>
        <p:spPr bwMode="auto">
          <a:xfrm>
            <a:off x="0" y="8704263"/>
            <a:ext cx="2981325" cy="458787"/>
          </a:xfrm>
          <a:prstGeom prst="rect">
            <a:avLst/>
          </a:prstGeom>
          <a:noFill/>
          <a:ln w="9525">
            <a:noFill/>
            <a:miter lim="800000"/>
            <a:headEnd/>
            <a:tailEnd/>
          </a:ln>
          <a:effectLst/>
        </p:spPr>
        <p:txBody>
          <a:bodyPr vert="horz" wrap="square" lIns="91634" tIns="45817" rIns="91634" bIns="45817" numCol="1" anchor="b" anchorCtr="0" compatLnSpc="1">
            <a:prstTxWarp prst="textNoShape">
              <a:avLst/>
            </a:prstTxWarp>
          </a:bodyPr>
          <a:lstStyle>
            <a:lvl1pPr>
              <a:defRPr sz="1200">
                <a:latin typeface="Times" pitchFamily="18" charset="0"/>
              </a:defRPr>
            </a:lvl1pPr>
          </a:lstStyle>
          <a:p>
            <a:pPr>
              <a:defRPr/>
            </a:pPr>
            <a:endParaRPr lang="en-US"/>
          </a:p>
        </p:txBody>
      </p:sp>
      <p:sp>
        <p:nvSpPr>
          <p:cNvPr id="14341" name="Rectangle 5"/>
          <p:cNvSpPr>
            <a:spLocks noGrp="1" noChangeArrowheads="1"/>
          </p:cNvSpPr>
          <p:nvPr>
            <p:ph type="sldNum" sz="quarter" idx="3"/>
          </p:nvPr>
        </p:nvSpPr>
        <p:spPr bwMode="auto">
          <a:xfrm>
            <a:off x="3895725" y="8704263"/>
            <a:ext cx="2981325" cy="458787"/>
          </a:xfrm>
          <a:prstGeom prst="rect">
            <a:avLst/>
          </a:prstGeom>
          <a:noFill/>
          <a:ln w="9525">
            <a:noFill/>
            <a:miter lim="800000"/>
            <a:headEnd/>
            <a:tailEnd/>
          </a:ln>
          <a:effectLst/>
        </p:spPr>
        <p:txBody>
          <a:bodyPr vert="horz" wrap="square" lIns="91634" tIns="45817" rIns="91634" bIns="45817" numCol="1" anchor="b" anchorCtr="0" compatLnSpc="1">
            <a:prstTxWarp prst="textNoShape">
              <a:avLst/>
            </a:prstTxWarp>
          </a:bodyPr>
          <a:lstStyle>
            <a:lvl1pPr algn="r">
              <a:defRPr sz="1200">
                <a:latin typeface="Times" pitchFamily="18" charset="0"/>
              </a:defRPr>
            </a:lvl1pPr>
          </a:lstStyle>
          <a:p>
            <a:pPr>
              <a:defRPr/>
            </a:pPr>
            <a:fld id="{3EEC687E-A222-486C-9975-B2C30B0F2119}" type="slidenum">
              <a:rPr lang="en-US"/>
              <a:pPr>
                <a:defRPr/>
              </a:pPr>
              <a:t>‹#›</a:t>
            </a:fld>
            <a:endParaRPr lang="en-US"/>
          </a:p>
        </p:txBody>
      </p:sp>
    </p:spTree>
    <p:extLst>
      <p:ext uri="{BB962C8B-B14F-4D97-AF65-F5344CB8AC3E}">
        <p14:creationId xmlns:p14="http://schemas.microsoft.com/office/powerpoint/2010/main" val="171583362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3.png>
</file>

<file path=ppt/media/image4.jpeg>
</file>

<file path=ppt/media/image5.jpeg>
</file>

<file path=ppt/media/image6.jpeg>
</file>

<file path=ppt/media/image7.gif>
</file>

<file path=ppt/media/image8.jpeg>
</file>

<file path=ppt/media/image9.jpeg>
</file>

<file path=ppt/media/media1.wmv>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57513" cy="447675"/>
          </a:xfrm>
          <a:prstGeom prst="rect">
            <a:avLst/>
          </a:prstGeom>
          <a:noFill/>
          <a:ln w="9525">
            <a:noFill/>
            <a:miter lim="800000"/>
            <a:headEnd/>
            <a:tailEnd/>
          </a:ln>
          <a:effectLst/>
        </p:spPr>
        <p:txBody>
          <a:bodyPr vert="horz" wrap="square" lIns="89094" tIns="44547" rIns="89094" bIns="44547" numCol="1" anchor="t" anchorCtr="0" compatLnSpc="1">
            <a:prstTxWarp prst="textNoShape">
              <a:avLst/>
            </a:prstTxWarp>
          </a:bodyPr>
          <a:lstStyle>
            <a:lvl1pPr defTabSz="892175">
              <a:defRPr sz="1200">
                <a:latin typeface="Times" pitchFamily="18" charset="0"/>
              </a:defRPr>
            </a:lvl1pPr>
          </a:lstStyle>
          <a:p>
            <a:pPr>
              <a:defRPr/>
            </a:pPr>
            <a:endParaRPr lang="en-US"/>
          </a:p>
        </p:txBody>
      </p:sp>
      <p:sp>
        <p:nvSpPr>
          <p:cNvPr id="16387" name="Rectangle 3"/>
          <p:cNvSpPr>
            <a:spLocks noGrp="1" noChangeArrowheads="1"/>
          </p:cNvSpPr>
          <p:nvPr>
            <p:ph type="dt" idx="1"/>
          </p:nvPr>
        </p:nvSpPr>
        <p:spPr bwMode="auto">
          <a:xfrm>
            <a:off x="3919538" y="0"/>
            <a:ext cx="2957512" cy="447675"/>
          </a:xfrm>
          <a:prstGeom prst="rect">
            <a:avLst/>
          </a:prstGeom>
          <a:noFill/>
          <a:ln w="9525">
            <a:noFill/>
            <a:miter lim="800000"/>
            <a:headEnd/>
            <a:tailEnd/>
          </a:ln>
          <a:effectLst/>
        </p:spPr>
        <p:txBody>
          <a:bodyPr vert="horz" wrap="square" lIns="89094" tIns="44547" rIns="89094" bIns="44547" numCol="1" anchor="t" anchorCtr="0" compatLnSpc="1">
            <a:prstTxWarp prst="textNoShape">
              <a:avLst/>
            </a:prstTxWarp>
          </a:bodyPr>
          <a:lstStyle>
            <a:lvl1pPr algn="r" defTabSz="892175">
              <a:defRPr sz="1200">
                <a:latin typeface="Times" pitchFamily="18" charset="0"/>
              </a:defRPr>
            </a:lvl1pPr>
          </a:lstStyle>
          <a:p>
            <a:pPr>
              <a:defRPr/>
            </a:pPr>
            <a:endParaRPr lang="en-US"/>
          </a:p>
        </p:txBody>
      </p:sp>
      <p:sp>
        <p:nvSpPr>
          <p:cNvPr id="45060" name="Rectangle 4"/>
          <p:cNvSpPr>
            <a:spLocks noGrp="1" noRot="1" noChangeAspect="1" noChangeArrowheads="1" noTextEdit="1"/>
          </p:cNvSpPr>
          <p:nvPr>
            <p:ph type="sldImg" idx="2"/>
          </p:nvPr>
        </p:nvSpPr>
        <p:spPr bwMode="auto">
          <a:xfrm>
            <a:off x="1192213" y="669925"/>
            <a:ext cx="4567237" cy="3425825"/>
          </a:xfrm>
          <a:prstGeom prst="rect">
            <a:avLst/>
          </a:prstGeom>
          <a:noFill/>
          <a:ln w="9525">
            <a:solidFill>
              <a:srgbClr val="000000"/>
            </a:solidFill>
            <a:miter lim="800000"/>
            <a:headEnd/>
            <a:tailEnd/>
          </a:ln>
        </p:spPr>
      </p:sp>
      <p:sp>
        <p:nvSpPr>
          <p:cNvPr id="16389" name="Rectangle 5"/>
          <p:cNvSpPr>
            <a:spLocks noGrp="1" noChangeArrowheads="1"/>
          </p:cNvSpPr>
          <p:nvPr>
            <p:ph type="body" sz="quarter" idx="3"/>
          </p:nvPr>
        </p:nvSpPr>
        <p:spPr bwMode="auto">
          <a:xfrm>
            <a:off x="887413" y="4319588"/>
            <a:ext cx="5102225" cy="4171950"/>
          </a:xfrm>
          <a:prstGeom prst="rect">
            <a:avLst/>
          </a:prstGeom>
          <a:noFill/>
          <a:ln w="9525">
            <a:noFill/>
            <a:miter lim="800000"/>
            <a:headEnd/>
            <a:tailEnd/>
          </a:ln>
          <a:effectLst/>
        </p:spPr>
        <p:txBody>
          <a:bodyPr vert="horz" wrap="square" lIns="89094" tIns="44547" rIns="89094" bIns="4454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6390" name="Rectangle 6"/>
          <p:cNvSpPr>
            <a:spLocks noGrp="1" noChangeArrowheads="1"/>
          </p:cNvSpPr>
          <p:nvPr>
            <p:ph type="ftr" sz="quarter" idx="4"/>
          </p:nvPr>
        </p:nvSpPr>
        <p:spPr bwMode="auto">
          <a:xfrm>
            <a:off x="0" y="8713788"/>
            <a:ext cx="2957513" cy="447675"/>
          </a:xfrm>
          <a:prstGeom prst="rect">
            <a:avLst/>
          </a:prstGeom>
          <a:noFill/>
          <a:ln w="9525">
            <a:noFill/>
            <a:miter lim="800000"/>
            <a:headEnd/>
            <a:tailEnd/>
          </a:ln>
          <a:effectLst/>
        </p:spPr>
        <p:txBody>
          <a:bodyPr vert="horz" wrap="square" lIns="89094" tIns="44547" rIns="89094" bIns="44547" numCol="1" anchor="b" anchorCtr="0" compatLnSpc="1">
            <a:prstTxWarp prst="textNoShape">
              <a:avLst/>
            </a:prstTxWarp>
          </a:bodyPr>
          <a:lstStyle>
            <a:lvl1pPr defTabSz="892175">
              <a:defRPr sz="1200">
                <a:latin typeface="Times" pitchFamily="18" charset="0"/>
              </a:defRPr>
            </a:lvl1pPr>
          </a:lstStyle>
          <a:p>
            <a:pPr>
              <a:defRPr/>
            </a:pPr>
            <a:endParaRPr lang="en-US"/>
          </a:p>
        </p:txBody>
      </p:sp>
      <p:sp>
        <p:nvSpPr>
          <p:cNvPr id="16391" name="Rectangle 7"/>
          <p:cNvSpPr>
            <a:spLocks noGrp="1" noChangeArrowheads="1"/>
          </p:cNvSpPr>
          <p:nvPr>
            <p:ph type="sldNum" sz="quarter" idx="5"/>
          </p:nvPr>
        </p:nvSpPr>
        <p:spPr bwMode="auto">
          <a:xfrm>
            <a:off x="3919538" y="8713788"/>
            <a:ext cx="2957512" cy="447675"/>
          </a:xfrm>
          <a:prstGeom prst="rect">
            <a:avLst/>
          </a:prstGeom>
          <a:noFill/>
          <a:ln w="9525">
            <a:noFill/>
            <a:miter lim="800000"/>
            <a:headEnd/>
            <a:tailEnd/>
          </a:ln>
          <a:effectLst/>
        </p:spPr>
        <p:txBody>
          <a:bodyPr vert="horz" wrap="square" lIns="89094" tIns="44547" rIns="89094" bIns="44547" numCol="1" anchor="b" anchorCtr="0" compatLnSpc="1">
            <a:prstTxWarp prst="textNoShape">
              <a:avLst/>
            </a:prstTxWarp>
          </a:bodyPr>
          <a:lstStyle>
            <a:lvl1pPr algn="r" defTabSz="892175">
              <a:defRPr sz="1200">
                <a:latin typeface="Times" pitchFamily="18" charset="0"/>
              </a:defRPr>
            </a:lvl1pPr>
          </a:lstStyle>
          <a:p>
            <a:pPr>
              <a:defRPr/>
            </a:pPr>
            <a:fld id="{55B4C550-C33F-4CDA-8D00-B65499ABE57D}" type="slidenum">
              <a:rPr lang="en-US"/>
              <a:pPr>
                <a:defRPr/>
              </a:pPr>
              <a:t>‹#›</a:t>
            </a:fld>
            <a:endParaRPr lang="en-US"/>
          </a:p>
        </p:txBody>
      </p:sp>
    </p:spTree>
    <p:extLst>
      <p:ext uri="{BB962C8B-B14F-4D97-AF65-F5344CB8AC3E}">
        <p14:creationId xmlns:p14="http://schemas.microsoft.com/office/powerpoint/2010/main" val="28451228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rgbClr val="333333"/>
        </a:solidFill>
        <a:latin typeface="Times" pitchFamily="18" charset="0"/>
        <a:ea typeface="+mn-ea"/>
        <a:cs typeface="+mn-cs"/>
      </a:defRPr>
    </a:lvl1pPr>
    <a:lvl2pPr marL="457200" algn="l" rtl="0" eaLnBrk="0" fontAlgn="base" hangingPunct="0">
      <a:spcBef>
        <a:spcPct val="30000"/>
      </a:spcBef>
      <a:spcAft>
        <a:spcPct val="0"/>
      </a:spcAft>
      <a:defRPr sz="1200" kern="1200">
        <a:solidFill>
          <a:srgbClr val="333333"/>
        </a:solidFill>
        <a:latin typeface="Times" pitchFamily="18" charset="0"/>
        <a:ea typeface="+mn-ea"/>
        <a:cs typeface="+mn-cs"/>
      </a:defRPr>
    </a:lvl2pPr>
    <a:lvl3pPr marL="914400" algn="l" rtl="0" eaLnBrk="0" fontAlgn="base" hangingPunct="0">
      <a:spcBef>
        <a:spcPct val="30000"/>
      </a:spcBef>
      <a:spcAft>
        <a:spcPct val="0"/>
      </a:spcAft>
      <a:defRPr sz="1200" kern="1200">
        <a:solidFill>
          <a:srgbClr val="333333"/>
        </a:solidFill>
        <a:latin typeface="Times" pitchFamily="18" charset="0"/>
        <a:ea typeface="+mn-ea"/>
        <a:cs typeface="+mn-cs"/>
      </a:defRPr>
    </a:lvl3pPr>
    <a:lvl4pPr marL="1371600" algn="l" rtl="0" eaLnBrk="0" fontAlgn="base" hangingPunct="0">
      <a:spcBef>
        <a:spcPct val="30000"/>
      </a:spcBef>
      <a:spcAft>
        <a:spcPct val="0"/>
      </a:spcAft>
      <a:defRPr sz="1200" kern="1200">
        <a:solidFill>
          <a:srgbClr val="333333"/>
        </a:solidFill>
        <a:latin typeface="Times" pitchFamily="18" charset="0"/>
        <a:ea typeface="+mn-ea"/>
        <a:cs typeface="+mn-cs"/>
      </a:defRPr>
    </a:lvl4pPr>
    <a:lvl5pPr marL="1828800" algn="l" rtl="0" eaLnBrk="0" fontAlgn="base" hangingPunct="0">
      <a:spcBef>
        <a:spcPct val="30000"/>
      </a:spcBef>
      <a:spcAft>
        <a:spcPct val="0"/>
      </a:spcAft>
      <a:defRPr sz="1200" kern="1200">
        <a:solidFill>
          <a:srgbClr val="333333"/>
        </a:solidFill>
        <a:latin typeface="Times"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a:ln/>
        </p:spPr>
      </p:sp>
      <p:sp>
        <p:nvSpPr>
          <p:cNvPr id="46083" name="Notes Placeholder 2"/>
          <p:cNvSpPr>
            <a:spLocks noGrp="1"/>
          </p:cNvSpPr>
          <p:nvPr>
            <p:ph type="body" idx="1"/>
          </p:nvPr>
        </p:nvSpPr>
        <p:spPr>
          <a:noFill/>
          <a:ln/>
        </p:spPr>
        <p:txBody>
          <a:bodyPr/>
          <a:lstStyle/>
          <a:p>
            <a:pPr eaLnBrk="1" hangingPunct="1"/>
            <a:r>
              <a:rPr lang="en-US" dirty="0" smtClean="0"/>
              <a:t>Facilitator Notes:</a:t>
            </a:r>
          </a:p>
          <a:p>
            <a:pPr eaLnBrk="1" hangingPunct="1">
              <a:buFontTx/>
              <a:buChar char="•"/>
            </a:pPr>
            <a:r>
              <a:rPr lang="en-US" dirty="0" smtClean="0"/>
              <a:t>Welcome everyone to the exercise.</a:t>
            </a:r>
          </a:p>
          <a:p>
            <a:pPr eaLnBrk="1" hangingPunct="1">
              <a:buFontTx/>
              <a:buChar char="•"/>
            </a:pPr>
            <a:r>
              <a:rPr lang="en-US" dirty="0" smtClean="0"/>
              <a:t>Introduce the players to one-another, if it is a large group you may need to restrict your introductions to participating organizations.</a:t>
            </a:r>
          </a:p>
          <a:p>
            <a:pPr eaLnBrk="1" hangingPunct="1">
              <a:buFontTx/>
              <a:buChar char="•"/>
            </a:pPr>
            <a:r>
              <a:rPr lang="en-US" dirty="0" smtClean="0"/>
              <a:t>Introduce any VIPs or guest speakers.</a:t>
            </a:r>
          </a:p>
          <a:p>
            <a:pPr eaLnBrk="1" hangingPunct="1">
              <a:buFontTx/>
              <a:buChar char="•"/>
            </a:pPr>
            <a:r>
              <a:rPr lang="en-US" dirty="0" smtClean="0"/>
              <a:t>Brief everyone on important administrative information such as the location of fire exits, restrooms, and where they can find refreshments.</a:t>
            </a:r>
          </a:p>
          <a:p>
            <a:pPr eaLnBrk="1" hangingPunct="1">
              <a:buFontTx/>
              <a:buChar char="•"/>
            </a:pPr>
            <a:r>
              <a:rPr lang="en-US" dirty="0" smtClean="0"/>
              <a:t>Inform participants where they can find the Acronym List in the </a:t>
            </a:r>
            <a:r>
              <a:rPr lang="en-US" dirty="0" err="1" smtClean="0"/>
              <a:t>SitMan</a:t>
            </a:r>
            <a:r>
              <a:rPr lang="en-US" dirty="0" smtClean="0"/>
              <a:t> for reference.</a:t>
            </a:r>
          </a:p>
          <a:p>
            <a:pPr eaLnBrk="1" hangingPunct="1"/>
            <a:endParaRPr lang="en-US" dirty="0" smtClean="0"/>
          </a:p>
          <a:p>
            <a:pPr eaLnBrk="1" hangingPunct="1"/>
            <a:r>
              <a:rPr lang="en-US" dirty="0" smtClean="0"/>
              <a:t>Situation Manual Reference:</a:t>
            </a:r>
          </a:p>
          <a:p>
            <a:pPr eaLnBrk="1" hangingPunct="1">
              <a:buFontTx/>
              <a:buChar char="•"/>
            </a:pPr>
            <a:r>
              <a:rPr lang="en-US" dirty="0" smtClean="0"/>
              <a:t>Page 12 – Appendix A is the Acronym List for the </a:t>
            </a:r>
            <a:r>
              <a:rPr lang="en-US" dirty="0" err="1" smtClean="0"/>
              <a:t>SitMan</a:t>
            </a:r>
            <a:r>
              <a:rPr lang="en-US" dirty="0" smtClean="0"/>
              <a:t>.</a:t>
            </a:r>
          </a:p>
          <a:p>
            <a:endParaRPr lang="en-US" dirty="0" smtClean="0"/>
          </a:p>
        </p:txBody>
      </p:sp>
      <p:sp>
        <p:nvSpPr>
          <p:cNvPr id="46084" name="Slide Number Placeholder 3"/>
          <p:cNvSpPr>
            <a:spLocks noGrp="1"/>
          </p:cNvSpPr>
          <p:nvPr>
            <p:ph type="sldNum" sz="quarter" idx="5"/>
          </p:nvPr>
        </p:nvSpPr>
        <p:spPr>
          <a:noFill/>
        </p:spPr>
        <p:txBody>
          <a:bodyPr/>
          <a:lstStyle/>
          <a:p>
            <a:fld id="{3F9C890B-B7C1-4DB7-8E29-D20F81F71F81}" type="slidenum">
              <a:rPr lang="en-US" smtClean="0"/>
              <a:pPr/>
              <a:t>1</a:t>
            </a:fld>
            <a:endParaRPr 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08050" eaLnBrk="1" hangingPunct="1"/>
            <a:fld id="{55EFDC92-86D2-4A28-8204-09DC5804BFA3}" type="slidenum">
              <a:rPr lang="en-US" smtClean="0">
                <a:latin typeface="Arial" charset="0"/>
              </a:rPr>
              <a:pPr defTabSz="908050" eaLnBrk="1" hangingPunct="1"/>
              <a:t>10</a:t>
            </a:fld>
            <a:endParaRPr lang="en-US" smtClean="0">
              <a:latin typeface="Arial" charset="0"/>
            </a:endParaRPr>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pPr eaLnBrk="1" hangingPunct="1"/>
            <a:r>
              <a:rPr lang="en-US" dirty="0" smtClean="0"/>
              <a:t>Facilitator Notes:</a:t>
            </a:r>
          </a:p>
          <a:p>
            <a:pPr marL="0" marR="0" indent="0" algn="l" defTabSz="914400" rtl="0" eaLnBrk="1" fontAlgn="base" latinLnBrk="0" hangingPunct="1">
              <a:lnSpc>
                <a:spcPct val="100000"/>
              </a:lnSpc>
              <a:spcBef>
                <a:spcPct val="30000"/>
              </a:spcBef>
              <a:spcAft>
                <a:spcPct val="0"/>
              </a:spcAft>
              <a:buClrTx/>
              <a:buSzTx/>
              <a:buFontTx/>
              <a:buChar char="•"/>
              <a:tabLst/>
              <a:defRPr/>
            </a:pPr>
            <a:r>
              <a:rPr lang="en-US" sz="1200" dirty="0" smtClean="0">
                <a:solidFill>
                  <a:srgbClr val="292929"/>
                </a:solidFill>
              </a:rPr>
              <a:t>  Assume cooperation and support from other responders and agencies.</a:t>
            </a:r>
          </a:p>
          <a:p>
            <a:pPr eaLnBrk="1" hangingPunct="1">
              <a:buFontTx/>
              <a:buChar char="•"/>
            </a:pPr>
            <a:r>
              <a:rPr lang="en-US" sz="1200" dirty="0" smtClean="0">
                <a:solidFill>
                  <a:srgbClr val="292929"/>
                </a:solidFill>
              </a:rPr>
              <a:t>  Problem-solving efforts should be the focus. Issue identification is not as valuable as suggestions and recommended actions.</a:t>
            </a:r>
            <a:endParaRPr lang="en-US" dirty="0" smtClean="0"/>
          </a:p>
          <a:p>
            <a:pPr eaLnBrk="1" hangingPunct="1">
              <a:buFontTx/>
              <a:buChar char="•"/>
            </a:pPr>
            <a:r>
              <a:rPr lang="en-US" dirty="0" smtClean="0"/>
              <a:t>  </a:t>
            </a:r>
            <a:r>
              <a:rPr lang="en-US" sz="1200" dirty="0" smtClean="0">
                <a:solidFill>
                  <a:srgbClr val="292929"/>
                </a:solidFill>
              </a:rPr>
              <a:t>The situation updates, written material, and resources provided are the basis for discussion; there are no situational or surprise injects</a:t>
            </a:r>
            <a:endParaRPr lang="en-US" dirty="0" smtClean="0"/>
          </a:p>
          <a:p>
            <a:pPr eaLnBrk="1" hangingPunct="1"/>
            <a:endParaRPr lang="en-US" dirty="0" smtClean="0"/>
          </a:p>
          <a:p>
            <a:pPr eaLnBrk="1" hangingPunct="1"/>
            <a:r>
              <a:rPr lang="en-US" dirty="0" smtClean="0"/>
              <a:t>Situation Manual Reference:</a:t>
            </a:r>
          </a:p>
          <a:p>
            <a:pPr eaLnBrk="1" hangingPunct="1">
              <a:buFontTx/>
              <a:buChar char="•"/>
            </a:pPr>
            <a:r>
              <a:rPr lang="en-US" dirty="0" smtClean="0"/>
              <a:t>  Page 2 - Introduction</a:t>
            </a:r>
          </a:p>
          <a:p>
            <a:pPr eaLnBrk="1" hangingPunct="1"/>
            <a:endParaRPr lang="en-US" dirty="0" smtClean="0"/>
          </a:p>
          <a:p>
            <a:pPr eaLnBrk="1" hangingPunct="1"/>
            <a:endParaRPr lang="en-US" dirty="0" smtClean="0"/>
          </a:p>
          <a:p>
            <a:pPr eaLnBrk="1" hangingPunct="1"/>
            <a:endParaRPr lang="en-US" b="1" dirty="0"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pPr defTabSz="908050" eaLnBrk="1" hangingPunct="1"/>
            <a:fld id="{249963AD-7A68-4507-91F5-F12626CB322C}" type="slidenum">
              <a:rPr lang="en-US" smtClean="0">
                <a:latin typeface="Arial" charset="0"/>
              </a:rPr>
              <a:pPr defTabSz="908050" eaLnBrk="1" hangingPunct="1"/>
              <a:t>11</a:t>
            </a:fld>
            <a:endParaRPr lang="en-US" smtClean="0">
              <a:latin typeface="Arial" charset="0"/>
            </a:endParaRPr>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pPr eaLnBrk="1" hangingPunct="1"/>
            <a:r>
              <a:rPr lang="en-US" dirty="0" smtClean="0"/>
              <a:t>Facilitator Notes:</a:t>
            </a:r>
          </a:p>
          <a:p>
            <a:pPr eaLnBrk="1" hangingPunct="1">
              <a:buFontTx/>
              <a:buChar char="•"/>
            </a:pPr>
            <a:r>
              <a:rPr lang="en-US" dirty="0" smtClean="0"/>
              <a:t>In any exercise, a number of assumptions and artificialities may be necessary to complete play in the time allotted. During this exercise, the following apply:</a:t>
            </a:r>
          </a:p>
          <a:p>
            <a:pPr lvl="1">
              <a:buFont typeface="Arial" pitchFamily="34" charset="0"/>
              <a:buChar char="•"/>
            </a:pPr>
            <a:r>
              <a:rPr lang="en-US" sz="1200" kern="1200" dirty="0" smtClean="0">
                <a:solidFill>
                  <a:srgbClr val="333333"/>
                </a:solidFill>
                <a:latin typeface="Times" pitchFamily="18" charset="0"/>
                <a:ea typeface="+mn-ea"/>
                <a:cs typeface="+mn-cs"/>
              </a:rPr>
              <a:t>The scenario is plausible and events occur as they are presented.</a:t>
            </a:r>
          </a:p>
          <a:p>
            <a:pPr lvl="1">
              <a:buFont typeface="Arial" pitchFamily="34" charset="0"/>
              <a:buChar char="•"/>
            </a:pPr>
            <a:r>
              <a:rPr lang="en-US" sz="1200" kern="1200" dirty="0" smtClean="0">
                <a:solidFill>
                  <a:srgbClr val="333333"/>
                </a:solidFill>
                <a:latin typeface="Times" pitchFamily="18" charset="0"/>
                <a:ea typeface="+mn-ea"/>
                <a:cs typeface="+mn-cs"/>
              </a:rPr>
              <a:t>There is no “hidden agenda,” nor are there any trick questions.</a:t>
            </a:r>
          </a:p>
          <a:p>
            <a:pPr lvl="1">
              <a:buFont typeface="Arial" pitchFamily="34" charset="0"/>
              <a:buChar char="•"/>
            </a:pPr>
            <a:r>
              <a:rPr lang="en-US" sz="1200" kern="1200" dirty="0" smtClean="0">
                <a:solidFill>
                  <a:srgbClr val="333333"/>
                </a:solidFill>
                <a:latin typeface="Times" pitchFamily="18" charset="0"/>
                <a:ea typeface="+mn-ea"/>
                <a:cs typeface="+mn-cs"/>
              </a:rPr>
              <a:t>All players receive information at the same time.</a:t>
            </a:r>
          </a:p>
          <a:p>
            <a:pPr lvl="1">
              <a:buFont typeface="Arial" pitchFamily="34" charset="0"/>
              <a:buChar char="•"/>
            </a:pPr>
            <a:r>
              <a:rPr lang="en-US" sz="1200" kern="1200" dirty="0" smtClean="0">
                <a:solidFill>
                  <a:srgbClr val="333333"/>
                </a:solidFill>
                <a:latin typeface="Times" pitchFamily="18" charset="0"/>
                <a:ea typeface="+mn-ea"/>
                <a:cs typeface="+mn-cs"/>
              </a:rPr>
              <a:t>The scenario is not derived from current intelligence.</a:t>
            </a:r>
          </a:p>
          <a:p>
            <a:pPr eaLnBrk="1" hangingPunct="1"/>
            <a:endParaRPr lang="en-US" dirty="0" smtClean="0"/>
          </a:p>
          <a:p>
            <a:pPr eaLnBrk="1" hangingPunct="1"/>
            <a:r>
              <a:rPr lang="en-US" dirty="0" smtClean="0"/>
              <a:t>Situation Manual Reference:</a:t>
            </a:r>
          </a:p>
          <a:p>
            <a:pPr eaLnBrk="1" hangingPunct="1">
              <a:buFontTx/>
              <a:buChar char="•"/>
            </a:pPr>
            <a:r>
              <a:rPr lang="en-US" dirty="0" smtClean="0"/>
              <a:t>Page 3 - Introduction</a:t>
            </a:r>
          </a:p>
          <a:p>
            <a:pPr eaLnBrk="1" hangingPunct="1"/>
            <a:endParaRPr lang="en-US" dirty="0" smtClean="0"/>
          </a:p>
          <a:p>
            <a:pPr eaLnBrk="1" hangingPunct="1"/>
            <a:endParaRPr lang="en-US" dirty="0" smtClean="0"/>
          </a:p>
          <a:p>
            <a:pPr eaLnBrk="1" hangingPunct="1"/>
            <a:endParaRPr lang="en-US" dirty="0"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pPr defTabSz="908050" eaLnBrk="1" hangingPunct="1"/>
            <a:fld id="{249963AD-7A68-4507-91F5-F12626CB322C}" type="slidenum">
              <a:rPr lang="en-US" smtClean="0">
                <a:latin typeface="Arial" charset="0"/>
              </a:rPr>
              <a:pPr defTabSz="908050" eaLnBrk="1" hangingPunct="1"/>
              <a:t>12</a:t>
            </a:fld>
            <a:endParaRPr lang="en-US" smtClean="0">
              <a:latin typeface="Arial" charset="0"/>
            </a:endParaRPr>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pPr eaLnBrk="1" hangingPunct="1"/>
            <a:r>
              <a:rPr lang="en-US" dirty="0" smtClean="0"/>
              <a:t>Facilitator Notes:</a:t>
            </a:r>
          </a:p>
          <a:p>
            <a:pPr marL="228600" indent="-228600" eaLnBrk="1" hangingPunct="1">
              <a:buFontTx/>
              <a:buChar char="•"/>
            </a:pPr>
            <a:r>
              <a:rPr lang="en-US" dirty="0" smtClean="0"/>
              <a:t> Players will participate in two exercise modules: This begins the first. </a:t>
            </a:r>
          </a:p>
          <a:p>
            <a:pPr marL="685800" lvl="1" indent="-228600" eaLnBrk="1" hangingPunct="1">
              <a:buFont typeface="Arial" pitchFamily="34" charset="0"/>
              <a:buChar char="•"/>
            </a:pPr>
            <a:r>
              <a:rPr lang="en-US" dirty="0" smtClean="0"/>
              <a:t>Module 1 – Pre-Incident Indicators</a:t>
            </a:r>
          </a:p>
          <a:p>
            <a:pPr marL="685800" lvl="1" indent="-228600" eaLnBrk="1" hangingPunct="1">
              <a:buFont typeface="Arial" pitchFamily="34" charset="0"/>
              <a:buChar char="•"/>
            </a:pPr>
            <a:r>
              <a:rPr lang="en-US" dirty="0" smtClean="0"/>
              <a:t>Module 2 – Response and Recovery</a:t>
            </a:r>
          </a:p>
          <a:p>
            <a:pPr eaLnBrk="1" hangingPunct="1">
              <a:buFontTx/>
              <a:buChar char="•"/>
            </a:pPr>
            <a:endParaRPr lang="en-US" dirty="0" smtClean="0"/>
          </a:p>
          <a:p>
            <a:pPr eaLnBrk="1" hangingPunct="1"/>
            <a:endParaRPr lang="en-US" dirty="0" smtClean="0"/>
          </a:p>
          <a:p>
            <a:pPr eaLnBrk="1" hangingPunct="1"/>
            <a:r>
              <a:rPr lang="en-US" dirty="0" smtClean="0"/>
              <a:t>Situation Manual Reference:</a:t>
            </a:r>
          </a:p>
          <a:p>
            <a:pPr eaLnBrk="1" hangingPunct="1">
              <a:buFontTx/>
              <a:buChar char="•"/>
            </a:pPr>
            <a:r>
              <a:rPr lang="en-US" dirty="0" smtClean="0"/>
              <a:t> Page 5</a:t>
            </a:r>
            <a:r>
              <a:rPr lang="en-US" baseline="0" dirty="0" smtClean="0"/>
              <a:t> – Module 1:  Pre-Incident Indicators</a:t>
            </a:r>
            <a:endParaRPr lang="en-US" dirty="0" smtClean="0"/>
          </a:p>
          <a:p>
            <a:pPr eaLnBrk="1" hangingPunct="1"/>
            <a:endParaRPr lang="en-US" dirty="0" smtClean="0"/>
          </a:p>
          <a:p>
            <a:pPr eaLnBrk="1" hangingPunct="1"/>
            <a:endParaRPr lang="en-US" dirty="0" smtClean="0"/>
          </a:p>
          <a:p>
            <a:pPr eaLnBrk="1" hangingPunct="1"/>
            <a:endParaRPr lang="en-US" dirty="0"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p:spPr>
      </p:sp>
      <p:sp>
        <p:nvSpPr>
          <p:cNvPr id="58371" name="Notes Placeholder 2"/>
          <p:cNvSpPr>
            <a:spLocks noGrp="1"/>
          </p:cNvSpPr>
          <p:nvPr>
            <p:ph type="body" idx="1"/>
          </p:nvPr>
        </p:nvSpPr>
        <p:spPr>
          <a:noFill/>
          <a:ln/>
        </p:spPr>
        <p:txBody>
          <a:bodyPr/>
          <a:lstStyle/>
          <a:p>
            <a:pPr eaLnBrk="1" hangingPunct="1"/>
            <a:endParaRPr lang="en-US" dirty="0" smtClean="0"/>
          </a:p>
          <a:p>
            <a:pPr eaLnBrk="1" hangingPunct="1"/>
            <a:r>
              <a:rPr lang="en-US" dirty="0" smtClean="0"/>
              <a:t>Situation Manual Reference:</a:t>
            </a:r>
          </a:p>
          <a:p>
            <a:pPr eaLnBrk="1" hangingPunct="1">
              <a:buFontTx/>
              <a:buChar char="•"/>
            </a:pPr>
            <a:r>
              <a:rPr lang="en-US" dirty="0" smtClean="0"/>
              <a:t> Page 5</a:t>
            </a:r>
            <a:r>
              <a:rPr lang="en-US" baseline="0" dirty="0" smtClean="0"/>
              <a:t> – Module 1:  Pre-Incident Indicators</a:t>
            </a:r>
            <a:endParaRPr lang="en-US" dirty="0" smtClean="0"/>
          </a:p>
        </p:txBody>
      </p:sp>
      <p:sp>
        <p:nvSpPr>
          <p:cNvPr id="58372" name="Slide Number Placeholder 3"/>
          <p:cNvSpPr>
            <a:spLocks noGrp="1"/>
          </p:cNvSpPr>
          <p:nvPr>
            <p:ph type="sldNum" sz="quarter" idx="5"/>
          </p:nvPr>
        </p:nvSpPr>
        <p:spPr>
          <a:noFill/>
        </p:spPr>
        <p:txBody>
          <a:bodyPr/>
          <a:lstStyle/>
          <a:p>
            <a:fld id="{FD3F29E6-3790-4537-8DF8-B58327BBCD3F}" type="slidenum">
              <a:rPr lang="en-US" smtClean="0"/>
              <a:pPr/>
              <a:t>13</a:t>
            </a:fld>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the video works well if placed here in the presentation, feel free to move it where it works for you.  The source video clip is included on the CD.</a:t>
            </a:r>
          </a:p>
          <a:p>
            <a:endParaRPr lang="en-US" baseline="0" dirty="0" smtClean="0"/>
          </a:p>
          <a:p>
            <a:r>
              <a:rPr lang="en-US" baseline="0" dirty="0" smtClean="0"/>
              <a:t>You might want to ensure that the clip plays in Full Screen, Rewinds After Playing and Starts Automatically.  We found that the “Low” volume setting works well with the other video.</a:t>
            </a:r>
            <a:endParaRPr lang="en-US" dirty="0"/>
          </a:p>
        </p:txBody>
      </p:sp>
      <p:sp>
        <p:nvSpPr>
          <p:cNvPr id="4" name="Slide Number Placeholder 3"/>
          <p:cNvSpPr>
            <a:spLocks noGrp="1"/>
          </p:cNvSpPr>
          <p:nvPr>
            <p:ph type="sldNum" sz="quarter" idx="10"/>
          </p:nvPr>
        </p:nvSpPr>
        <p:spPr/>
        <p:txBody>
          <a:bodyPr/>
          <a:lstStyle/>
          <a:p>
            <a:pPr>
              <a:defRPr/>
            </a:pPr>
            <a:fld id="{55B4C550-C33F-4CDA-8D00-B65499ABE57D}" type="slidenum">
              <a:rPr lang="en-US" smtClean="0"/>
              <a:pPr>
                <a:defRPr/>
              </a:pPr>
              <a:t>14</a:t>
            </a:fld>
            <a:endParaRPr lang="en-US"/>
          </a:p>
        </p:txBody>
      </p:sp>
    </p:spTree>
    <p:extLst>
      <p:ext uri="{BB962C8B-B14F-4D97-AF65-F5344CB8AC3E}">
        <p14:creationId xmlns:p14="http://schemas.microsoft.com/office/powerpoint/2010/main" val="9071173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p:spPr>
      </p:sp>
      <p:sp>
        <p:nvSpPr>
          <p:cNvPr id="58371" name="Notes Placeholder 2"/>
          <p:cNvSpPr>
            <a:spLocks noGrp="1"/>
          </p:cNvSpPr>
          <p:nvPr>
            <p:ph type="body" idx="1"/>
          </p:nvPr>
        </p:nvSpPr>
        <p:spPr>
          <a:noFill/>
          <a:ln/>
        </p:spPr>
        <p:txBody>
          <a:bodyPr/>
          <a:lstStyle/>
          <a:p>
            <a:pPr eaLnBrk="1" hangingPunct="1"/>
            <a:endParaRPr lang="en-US" dirty="0" smtClean="0"/>
          </a:p>
          <a:p>
            <a:pPr eaLnBrk="1" hangingPunct="1"/>
            <a:r>
              <a:rPr lang="en-US" dirty="0" smtClean="0"/>
              <a:t>Situation Manual Reference:</a:t>
            </a:r>
          </a:p>
          <a:p>
            <a:pPr eaLnBrk="1" hangingPunct="1">
              <a:buFontTx/>
              <a:buChar char="•"/>
            </a:pPr>
            <a:r>
              <a:rPr lang="en-US" dirty="0" smtClean="0"/>
              <a:t> Page 5</a:t>
            </a:r>
            <a:r>
              <a:rPr lang="en-US" baseline="0" dirty="0" smtClean="0"/>
              <a:t> – Module 1:  Pre-Incident Indicators</a:t>
            </a:r>
            <a:endParaRPr lang="en-US" dirty="0" smtClean="0"/>
          </a:p>
        </p:txBody>
      </p:sp>
      <p:sp>
        <p:nvSpPr>
          <p:cNvPr id="58372" name="Slide Number Placeholder 3"/>
          <p:cNvSpPr>
            <a:spLocks noGrp="1"/>
          </p:cNvSpPr>
          <p:nvPr>
            <p:ph type="sldNum" sz="quarter" idx="5"/>
          </p:nvPr>
        </p:nvSpPr>
        <p:spPr>
          <a:noFill/>
        </p:spPr>
        <p:txBody>
          <a:bodyPr/>
          <a:lstStyle/>
          <a:p>
            <a:fld id="{FD3F29E6-3790-4537-8DF8-B58327BBCD3F}" type="slidenum">
              <a:rPr lang="en-US" smtClean="0"/>
              <a:pPr/>
              <a:t>15</a:t>
            </a:fld>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a:ln/>
        </p:spPr>
      </p:sp>
      <p:sp>
        <p:nvSpPr>
          <p:cNvPr id="59395" name="Notes Placeholder 2"/>
          <p:cNvSpPr>
            <a:spLocks noGrp="1"/>
          </p:cNvSpPr>
          <p:nvPr>
            <p:ph type="body" idx="1"/>
          </p:nvPr>
        </p:nvSpPr>
        <p:spPr>
          <a:noFill/>
          <a:ln/>
        </p:spPr>
        <p:txBody>
          <a:bodyPr/>
          <a:lstStyle/>
          <a:p>
            <a:pPr eaLnBrk="1" hangingPunct="1">
              <a:buFontTx/>
              <a:buNone/>
            </a:pPr>
            <a:endParaRPr lang="en-US" dirty="0" smtClean="0"/>
          </a:p>
          <a:p>
            <a:pPr eaLnBrk="1" hangingPunct="1"/>
            <a:endParaRPr lang="en-US" dirty="0" smtClean="0"/>
          </a:p>
          <a:p>
            <a:pPr eaLnBrk="1" hangingPunct="1"/>
            <a:r>
              <a:rPr lang="en-US" dirty="0" smtClean="0"/>
              <a:t>Situation Manual Reference:</a:t>
            </a:r>
          </a:p>
          <a:p>
            <a:pPr eaLnBrk="1" hangingPunct="1">
              <a:buFontTx/>
              <a:buChar char="•"/>
            </a:pPr>
            <a:r>
              <a:rPr lang="en-US" dirty="0" smtClean="0"/>
              <a:t>  Page 5</a:t>
            </a:r>
            <a:r>
              <a:rPr lang="en-US" baseline="0" dirty="0" smtClean="0"/>
              <a:t> – Module 1:  Pre-Incident Indicators</a:t>
            </a:r>
            <a:endParaRPr lang="en-US" dirty="0" smtClean="0"/>
          </a:p>
        </p:txBody>
      </p:sp>
      <p:sp>
        <p:nvSpPr>
          <p:cNvPr id="59396" name="Slide Number Placeholder 3"/>
          <p:cNvSpPr>
            <a:spLocks noGrp="1"/>
          </p:cNvSpPr>
          <p:nvPr>
            <p:ph type="sldNum" sz="quarter" idx="5"/>
          </p:nvPr>
        </p:nvSpPr>
        <p:spPr>
          <a:noFill/>
        </p:spPr>
        <p:txBody>
          <a:bodyPr/>
          <a:lstStyle/>
          <a:p>
            <a:fld id="{DF50118D-00B0-4E9C-A388-883DF9874766}" type="slidenum">
              <a:rPr lang="en-US" smtClean="0"/>
              <a:pPr/>
              <a:t>16</a:t>
            </a:fld>
            <a:endParaRPr lang="en-US"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p:spPr>
        <p:txBody>
          <a:bodyPr/>
          <a:lstStyle/>
          <a:p>
            <a:pPr eaLnBrk="1" hangingPunct="1"/>
            <a:endParaRPr lang="en-US" dirty="0" smtClean="0"/>
          </a:p>
          <a:p>
            <a:pPr eaLnBrk="1" hangingPunct="1"/>
            <a:r>
              <a:rPr lang="en-US" dirty="0" smtClean="0"/>
              <a:t>Situation Manual Reference:</a:t>
            </a:r>
          </a:p>
          <a:p>
            <a:pPr eaLnBrk="1" hangingPunct="1">
              <a:buFontTx/>
              <a:buChar char="•"/>
            </a:pPr>
            <a:r>
              <a:rPr lang="en-US" dirty="0" smtClean="0"/>
              <a:t> Page 5</a:t>
            </a:r>
            <a:r>
              <a:rPr lang="en-US" baseline="0" dirty="0" smtClean="0"/>
              <a:t> – Module 1:  Pre-Incident Indicators</a:t>
            </a:r>
            <a:endParaRPr lang="en-US" dirty="0" smtClean="0"/>
          </a:p>
        </p:txBody>
      </p:sp>
      <p:sp>
        <p:nvSpPr>
          <p:cNvPr id="60420" name="Slide Number Placeholder 3"/>
          <p:cNvSpPr>
            <a:spLocks noGrp="1"/>
          </p:cNvSpPr>
          <p:nvPr>
            <p:ph type="sldNum" sz="quarter" idx="5"/>
          </p:nvPr>
        </p:nvSpPr>
        <p:spPr>
          <a:noFill/>
        </p:spPr>
        <p:txBody>
          <a:bodyPr/>
          <a:lstStyle/>
          <a:p>
            <a:fld id="{4716A697-42AF-4268-B19A-E7CF49950FC0}" type="slidenum">
              <a:rPr lang="en-US" smtClean="0"/>
              <a:pPr/>
              <a:t>17</a:t>
            </a:fld>
            <a:endParaRPr lang="en-US"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p:spPr>
        <p:txBody>
          <a:bodyPr/>
          <a:lstStyle/>
          <a:p>
            <a:pPr eaLnBrk="1" hangingPunct="1"/>
            <a:endParaRPr lang="en-US" dirty="0" smtClean="0"/>
          </a:p>
          <a:p>
            <a:pPr eaLnBrk="1" hangingPunct="1"/>
            <a:r>
              <a:rPr lang="en-US" dirty="0" smtClean="0"/>
              <a:t>Situation Manual Reference:</a:t>
            </a:r>
          </a:p>
          <a:p>
            <a:pPr eaLnBrk="1" hangingPunct="1">
              <a:buFontTx/>
              <a:buChar char="•"/>
            </a:pPr>
            <a:r>
              <a:rPr lang="en-US" dirty="0" smtClean="0"/>
              <a:t>  Page 5</a:t>
            </a:r>
            <a:r>
              <a:rPr lang="en-US" baseline="0" dirty="0" smtClean="0"/>
              <a:t> – Module 1:  Pre-Incident Indicators</a:t>
            </a:r>
            <a:endParaRPr lang="en-US" dirty="0" smtClean="0"/>
          </a:p>
        </p:txBody>
      </p:sp>
      <p:sp>
        <p:nvSpPr>
          <p:cNvPr id="61444" name="Slide Number Placeholder 3"/>
          <p:cNvSpPr>
            <a:spLocks noGrp="1"/>
          </p:cNvSpPr>
          <p:nvPr>
            <p:ph type="sldNum" sz="quarter" idx="5"/>
          </p:nvPr>
        </p:nvSpPr>
        <p:spPr>
          <a:noFill/>
        </p:spPr>
        <p:txBody>
          <a:bodyPr/>
          <a:lstStyle/>
          <a:p>
            <a:fld id="{65FC0AF3-01D0-40E1-927E-C3E02F0EA805}" type="slidenum">
              <a:rPr lang="en-US" smtClean="0"/>
              <a:pPr/>
              <a:t>18</a:t>
            </a:fld>
            <a:endParaRPr lang="en-US"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p:spPr>
        <p:txBody>
          <a:bodyPr/>
          <a:lstStyle/>
          <a:p>
            <a:pPr eaLnBrk="1" hangingPunct="1"/>
            <a:endParaRPr lang="en-US" dirty="0" smtClean="0"/>
          </a:p>
          <a:p>
            <a:pPr eaLnBrk="1" hangingPunct="1"/>
            <a:r>
              <a:rPr lang="en-US" dirty="0" smtClean="0"/>
              <a:t>Situation Manual Reference:</a:t>
            </a:r>
          </a:p>
          <a:p>
            <a:pPr eaLnBrk="1" hangingPunct="1">
              <a:buFontTx/>
              <a:buChar char="•"/>
            </a:pPr>
            <a:r>
              <a:rPr lang="en-US" dirty="0" smtClean="0"/>
              <a:t>  Page 5</a:t>
            </a:r>
            <a:r>
              <a:rPr lang="en-US" baseline="0" dirty="0" smtClean="0"/>
              <a:t> – Module 1:  Pre-Incident Indicators</a:t>
            </a:r>
            <a:endParaRPr lang="en-US" dirty="0" smtClean="0"/>
          </a:p>
        </p:txBody>
      </p:sp>
      <p:sp>
        <p:nvSpPr>
          <p:cNvPr id="62468" name="Slide Number Placeholder 3"/>
          <p:cNvSpPr>
            <a:spLocks noGrp="1"/>
          </p:cNvSpPr>
          <p:nvPr>
            <p:ph type="sldNum" sz="quarter" idx="5"/>
          </p:nvPr>
        </p:nvSpPr>
        <p:spPr>
          <a:noFill/>
        </p:spPr>
        <p:txBody>
          <a:bodyPr/>
          <a:lstStyle/>
          <a:p>
            <a:fld id="{8C91B11D-54AE-44D5-B12A-B1B8D80929AB}" type="slidenum">
              <a:rPr lang="en-US" smtClean="0"/>
              <a:pPr/>
              <a:t>19</a:t>
            </a:fld>
            <a:endParaRPr 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a:ln/>
        </p:spPr>
      </p:sp>
      <p:sp>
        <p:nvSpPr>
          <p:cNvPr id="47107" name="Notes Placeholder 2"/>
          <p:cNvSpPr>
            <a:spLocks noGrp="1"/>
          </p:cNvSpPr>
          <p:nvPr>
            <p:ph type="body" idx="1"/>
          </p:nvPr>
        </p:nvSpPr>
        <p:spPr>
          <a:noFill/>
          <a:ln/>
        </p:spPr>
        <p:txBody>
          <a:bodyPr/>
          <a:lstStyle/>
          <a:p>
            <a:pPr eaLnBrk="1" hangingPunct="1"/>
            <a:r>
              <a:rPr lang="en-US" dirty="0" smtClean="0"/>
              <a:t>Facilitator Notes:</a:t>
            </a:r>
          </a:p>
          <a:p>
            <a:pPr eaLnBrk="1" hangingPunct="1">
              <a:buFontTx/>
              <a:buChar char="•"/>
            </a:pPr>
            <a:r>
              <a:rPr lang="en-US" dirty="0" smtClean="0"/>
              <a:t>Explain the importance of protecting all exercise documents and discussions which take place during the exercise.</a:t>
            </a:r>
          </a:p>
          <a:p>
            <a:pPr eaLnBrk="1" hangingPunct="1">
              <a:buFontTx/>
              <a:buChar char="•"/>
            </a:pPr>
            <a:endParaRPr lang="en-US" dirty="0" smtClean="0"/>
          </a:p>
          <a:p>
            <a:pPr eaLnBrk="1" hangingPunct="1"/>
            <a:r>
              <a:rPr lang="en-US" dirty="0" smtClean="0"/>
              <a:t>Situation Manual Reference:</a:t>
            </a:r>
          </a:p>
          <a:p>
            <a:pPr eaLnBrk="1" hangingPunct="1">
              <a:buFontTx/>
              <a:buChar char="•"/>
            </a:pPr>
            <a:r>
              <a:rPr lang="en-US" dirty="0" smtClean="0"/>
              <a:t>Page iii – Handling Instructions</a:t>
            </a:r>
          </a:p>
        </p:txBody>
      </p:sp>
      <p:sp>
        <p:nvSpPr>
          <p:cNvPr id="47108" name="Slide Number Placeholder 3"/>
          <p:cNvSpPr>
            <a:spLocks noGrp="1"/>
          </p:cNvSpPr>
          <p:nvPr>
            <p:ph type="sldNum" sz="quarter" idx="5"/>
          </p:nvPr>
        </p:nvSpPr>
        <p:spPr>
          <a:noFill/>
        </p:spPr>
        <p:txBody>
          <a:bodyPr/>
          <a:lstStyle/>
          <a:p>
            <a:fld id="{7ABDDB46-305F-415A-9730-0AA680DF0702}" type="slidenum">
              <a:rPr lang="en-US" smtClean="0"/>
              <a:pPr/>
              <a:t>2</a:t>
            </a:fld>
            <a:endParaRPr 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a:ln/>
        </p:spPr>
      </p:sp>
      <p:sp>
        <p:nvSpPr>
          <p:cNvPr id="63491" name="Notes Placeholder 2"/>
          <p:cNvSpPr>
            <a:spLocks noGrp="1"/>
          </p:cNvSpPr>
          <p:nvPr>
            <p:ph type="body" idx="1"/>
          </p:nvPr>
        </p:nvSpPr>
        <p:spPr>
          <a:noFill/>
          <a:ln/>
        </p:spPr>
        <p:txBody>
          <a:bodyPr/>
          <a:lstStyle/>
          <a:p>
            <a:pPr eaLnBrk="1" hangingPunct="1"/>
            <a:endParaRPr lang="en-US" dirty="0" smtClean="0"/>
          </a:p>
          <a:p>
            <a:pPr eaLnBrk="1" hangingPunct="1"/>
            <a:r>
              <a:rPr lang="en-US" dirty="0" smtClean="0"/>
              <a:t>Situation Manual Reference:</a:t>
            </a:r>
          </a:p>
          <a:p>
            <a:pPr eaLnBrk="1" hangingPunct="1">
              <a:buFontTx/>
              <a:buChar char="•"/>
            </a:pPr>
            <a:r>
              <a:rPr lang="en-US" dirty="0" smtClean="0"/>
              <a:t>  Page 5</a:t>
            </a:r>
            <a:r>
              <a:rPr lang="en-US" baseline="0" dirty="0" smtClean="0"/>
              <a:t> – Module 1:  Pre-Incident Indicators</a:t>
            </a:r>
            <a:endParaRPr lang="en-US" dirty="0" smtClean="0"/>
          </a:p>
        </p:txBody>
      </p:sp>
      <p:sp>
        <p:nvSpPr>
          <p:cNvPr id="63492" name="Slide Number Placeholder 3"/>
          <p:cNvSpPr>
            <a:spLocks noGrp="1"/>
          </p:cNvSpPr>
          <p:nvPr>
            <p:ph type="sldNum" sz="quarter" idx="5"/>
          </p:nvPr>
        </p:nvSpPr>
        <p:spPr>
          <a:noFill/>
        </p:spPr>
        <p:txBody>
          <a:bodyPr/>
          <a:lstStyle/>
          <a:p>
            <a:fld id="{6493CF88-3641-4D41-883D-CF60D4149F63}" type="slidenum">
              <a:rPr lang="en-US" smtClean="0"/>
              <a:pPr/>
              <a:t>20</a:t>
            </a:fld>
            <a:endParaRPr lang="en-US"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p:spPr>
        <p:txBody>
          <a:bodyPr/>
          <a:lstStyle/>
          <a:p>
            <a:pPr eaLnBrk="1" hangingPunct="1"/>
            <a:endParaRPr lang="en-US" dirty="0" smtClean="0"/>
          </a:p>
          <a:p>
            <a:pPr eaLnBrk="1" hangingPunct="1"/>
            <a:r>
              <a:rPr lang="en-US" dirty="0" smtClean="0"/>
              <a:t>Situation Manual Reference:</a:t>
            </a:r>
          </a:p>
          <a:p>
            <a:pPr eaLnBrk="1" hangingPunct="1">
              <a:buFontTx/>
              <a:buChar char="•"/>
            </a:pPr>
            <a:r>
              <a:rPr lang="en-US" dirty="0" smtClean="0"/>
              <a:t> Page 6</a:t>
            </a:r>
            <a:r>
              <a:rPr lang="en-US" baseline="0" dirty="0" smtClean="0"/>
              <a:t> – Module 1:  Pre-Incident Indicators</a:t>
            </a:r>
            <a:endParaRPr lang="en-US" dirty="0" smtClean="0"/>
          </a:p>
          <a:p>
            <a:endParaRPr lang="en-US" dirty="0" smtClean="0"/>
          </a:p>
        </p:txBody>
      </p:sp>
      <p:sp>
        <p:nvSpPr>
          <p:cNvPr id="64516" name="Slide Number Placeholder 3"/>
          <p:cNvSpPr>
            <a:spLocks noGrp="1"/>
          </p:cNvSpPr>
          <p:nvPr>
            <p:ph type="sldNum" sz="quarter" idx="5"/>
          </p:nvPr>
        </p:nvSpPr>
        <p:spPr>
          <a:noFill/>
        </p:spPr>
        <p:txBody>
          <a:bodyPr/>
          <a:lstStyle/>
          <a:p>
            <a:fld id="{2C300A82-4FA5-4E06-9B6C-1CD63E61239D}" type="slidenum">
              <a:rPr lang="en-US" smtClean="0"/>
              <a:pPr/>
              <a:t>21</a:t>
            </a:fld>
            <a:endParaRPr lang="en-US"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a:ln/>
        </p:spPr>
      </p:sp>
      <p:sp>
        <p:nvSpPr>
          <p:cNvPr id="65539" name="Notes Placeholder 2"/>
          <p:cNvSpPr>
            <a:spLocks noGrp="1"/>
          </p:cNvSpPr>
          <p:nvPr>
            <p:ph type="body" idx="1"/>
          </p:nvPr>
        </p:nvSpPr>
        <p:spPr>
          <a:noFill/>
          <a:ln/>
        </p:spPr>
        <p:txBody>
          <a:bodyPr/>
          <a:lstStyle/>
          <a:p>
            <a:pPr eaLnBrk="1" hangingPunct="1"/>
            <a:r>
              <a:rPr lang="en-US" dirty="0" smtClean="0"/>
              <a:t>Facilitator Notes:</a:t>
            </a:r>
          </a:p>
          <a:p>
            <a:pPr eaLnBrk="1" hangingPunct="1">
              <a:buFontTx/>
              <a:buChar char="•"/>
            </a:pPr>
            <a:r>
              <a:rPr lang="en-US" dirty="0" smtClean="0"/>
              <a:t>  At this time, players have the opportunity for a facilitated discussion.  Mention the below guidelines, then present questions for the players to discuss.</a:t>
            </a:r>
          </a:p>
          <a:p>
            <a:pPr lvl="1" eaLnBrk="1" hangingPunct="1">
              <a:buFontTx/>
              <a:buChar char="•"/>
            </a:pPr>
            <a:r>
              <a:rPr lang="en-US" dirty="0" smtClean="0"/>
              <a:t>  Guidelines:</a:t>
            </a:r>
          </a:p>
          <a:p>
            <a:pPr lvl="2" eaLnBrk="1" hangingPunct="1">
              <a:buFontTx/>
              <a:buChar char="•"/>
            </a:pPr>
            <a:r>
              <a:rPr lang="en-US" dirty="0" smtClean="0"/>
              <a:t>  Identify a table spokesman who will brief the group on key information.</a:t>
            </a:r>
          </a:p>
          <a:p>
            <a:pPr lvl="2" eaLnBrk="1" hangingPunct="1">
              <a:buFontTx/>
              <a:buChar char="•"/>
            </a:pPr>
            <a:r>
              <a:rPr lang="en-US" dirty="0" smtClean="0"/>
              <a:t>  Complaining without offering solutions is unproductive.</a:t>
            </a:r>
          </a:p>
          <a:p>
            <a:pPr lvl="2" eaLnBrk="1" hangingPunct="1">
              <a:buFontTx/>
              <a:buChar char="•"/>
            </a:pPr>
            <a:r>
              <a:rPr lang="en-US" dirty="0" smtClean="0"/>
              <a:t>  Notify participants to try to identify solutions for as many issues as possible. </a:t>
            </a:r>
          </a:p>
          <a:p>
            <a:pPr lvl="2" eaLnBrk="1" hangingPunct="1">
              <a:buFontTx/>
              <a:buChar char="•"/>
            </a:pPr>
            <a:r>
              <a:rPr lang="en-US" dirty="0" smtClean="0"/>
              <a:t>  Notify participants that any answers obtained by leaving their table, should be shared upon their return.</a:t>
            </a:r>
          </a:p>
          <a:p>
            <a:pPr eaLnBrk="1" hangingPunct="1">
              <a:buFontTx/>
              <a:buChar char="•"/>
            </a:pPr>
            <a:endParaRPr lang="en-US" dirty="0" smtClean="0"/>
          </a:p>
          <a:p>
            <a:pPr eaLnBrk="1" hangingPunct="1"/>
            <a:r>
              <a:rPr lang="en-US" dirty="0" smtClean="0"/>
              <a:t>Situation Manual Reference:</a:t>
            </a:r>
          </a:p>
          <a:p>
            <a:pPr eaLnBrk="1" hangingPunct="1">
              <a:buFontTx/>
              <a:buChar char="•"/>
            </a:pPr>
            <a:r>
              <a:rPr lang="en-US" dirty="0" smtClean="0"/>
              <a:t>  Pages 6</a:t>
            </a:r>
            <a:r>
              <a:rPr lang="en-US" baseline="0" dirty="0" smtClean="0"/>
              <a:t>-7 – Key Questions</a:t>
            </a:r>
            <a:endParaRPr lang="en-US" dirty="0" smtClean="0"/>
          </a:p>
          <a:p>
            <a:pPr eaLnBrk="1" hangingPunct="1"/>
            <a:endParaRPr lang="en-US" dirty="0" smtClean="0"/>
          </a:p>
          <a:p>
            <a:pPr eaLnBrk="1" hangingPunct="1"/>
            <a:endParaRPr lang="en-US" dirty="0" smtClean="0"/>
          </a:p>
        </p:txBody>
      </p:sp>
      <p:sp>
        <p:nvSpPr>
          <p:cNvPr id="65540" name="Slide Number Placeholder 3"/>
          <p:cNvSpPr>
            <a:spLocks noGrp="1"/>
          </p:cNvSpPr>
          <p:nvPr>
            <p:ph type="sldNum" sz="quarter" idx="5"/>
          </p:nvPr>
        </p:nvSpPr>
        <p:spPr>
          <a:noFill/>
        </p:spPr>
        <p:txBody>
          <a:bodyPr/>
          <a:lstStyle/>
          <a:p>
            <a:fld id="{FB119C54-B1B8-4499-93A8-781F7F4668F2}" type="slidenum">
              <a:rPr lang="en-US" smtClean="0"/>
              <a:pPr/>
              <a:t>22</a:t>
            </a:fld>
            <a:endParaRPr lang="en-US"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Pages 6</a:t>
            </a:r>
            <a:r>
              <a:rPr lang="en-US" baseline="0" dirty="0" smtClean="0"/>
              <a:t>-7 – Key Questions</a:t>
            </a:r>
            <a:endParaRPr lang="en-US" dirty="0" smtClean="0"/>
          </a:p>
        </p:txBody>
      </p:sp>
      <p:sp>
        <p:nvSpPr>
          <p:cNvPr id="66564" name="Slide Number Placeholder 3"/>
          <p:cNvSpPr>
            <a:spLocks noGrp="1"/>
          </p:cNvSpPr>
          <p:nvPr>
            <p:ph type="sldNum" sz="quarter" idx="5"/>
          </p:nvPr>
        </p:nvSpPr>
        <p:spPr>
          <a:noFill/>
        </p:spPr>
        <p:txBody>
          <a:bodyPr/>
          <a:lstStyle/>
          <a:p>
            <a:fld id="{58BAA784-0811-4B56-850F-05E2C31C68DE}" type="slidenum">
              <a:rPr lang="en-US" smtClean="0"/>
              <a:pPr/>
              <a:t>23</a:t>
            </a:fld>
            <a:endParaRPr lang="en-US"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Pages 6</a:t>
            </a:r>
            <a:r>
              <a:rPr lang="en-US" baseline="0" dirty="0" smtClean="0"/>
              <a:t>-7 – Key Questions</a:t>
            </a:r>
            <a:endParaRPr lang="en-US" dirty="0" smtClean="0"/>
          </a:p>
        </p:txBody>
      </p:sp>
      <p:sp>
        <p:nvSpPr>
          <p:cNvPr id="66564" name="Slide Number Placeholder 3"/>
          <p:cNvSpPr>
            <a:spLocks noGrp="1"/>
          </p:cNvSpPr>
          <p:nvPr>
            <p:ph type="sldNum" sz="quarter" idx="5"/>
          </p:nvPr>
        </p:nvSpPr>
        <p:spPr>
          <a:noFill/>
        </p:spPr>
        <p:txBody>
          <a:bodyPr/>
          <a:lstStyle/>
          <a:p>
            <a:fld id="{58BAA784-0811-4B56-850F-05E2C31C68DE}" type="slidenum">
              <a:rPr lang="en-US" smtClean="0"/>
              <a:pPr/>
              <a:t>24</a:t>
            </a:fld>
            <a:endParaRPr lang="en-US"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noTextEdit="1"/>
          </p:cNvSpPr>
          <p:nvPr>
            <p:ph type="sldImg"/>
          </p:nvPr>
        </p:nvSpPr>
        <p:spPr>
          <a:ln/>
        </p:spPr>
      </p:sp>
      <p:sp>
        <p:nvSpPr>
          <p:cNvPr id="67587"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Pages 6</a:t>
            </a:r>
            <a:r>
              <a:rPr lang="en-US" baseline="0" dirty="0" smtClean="0"/>
              <a:t>-7 – Key Questions</a:t>
            </a:r>
            <a:endParaRPr lang="en-US" dirty="0" smtClean="0"/>
          </a:p>
          <a:p>
            <a:pPr eaLnBrk="1" hangingPunct="1">
              <a:buFontTx/>
              <a:buChar char="•"/>
            </a:pPr>
            <a:endParaRPr lang="en-US" baseline="0" dirty="0" smtClean="0"/>
          </a:p>
          <a:p>
            <a:pPr eaLnBrk="1" hangingPunct="1">
              <a:buFontTx/>
              <a:buChar char="•"/>
            </a:pPr>
            <a:r>
              <a:rPr lang="en-US" baseline="0" dirty="0" smtClean="0"/>
              <a:t>  Facilitator Notes – this scenario provides general security awareness in the areas identified below:</a:t>
            </a:r>
          </a:p>
          <a:p>
            <a:pPr lvl="1" eaLnBrk="1" hangingPunct="1">
              <a:buFont typeface="Courier New" pitchFamily="49" charset="0"/>
              <a:buChar char="o"/>
            </a:pPr>
            <a:r>
              <a:rPr lang="en-US" dirty="0" smtClean="0"/>
              <a:t>Virus/Malware</a:t>
            </a:r>
          </a:p>
          <a:p>
            <a:pPr lvl="1" eaLnBrk="1" hangingPunct="1">
              <a:buFont typeface="Courier New" pitchFamily="49" charset="0"/>
              <a:buChar char="o"/>
            </a:pPr>
            <a:r>
              <a:rPr lang="en-US" sz="1200" kern="1200" dirty="0" smtClean="0">
                <a:solidFill>
                  <a:srgbClr val="333333"/>
                </a:solidFill>
                <a:latin typeface="Times" pitchFamily="18" charset="0"/>
                <a:ea typeface="+mn-ea"/>
                <a:cs typeface="+mn-cs"/>
              </a:rPr>
              <a:t>Removable Media</a:t>
            </a:r>
          </a:p>
          <a:p>
            <a:pPr lvl="1" eaLnBrk="1" hangingPunct="1">
              <a:buFont typeface="Courier New" pitchFamily="49" charset="0"/>
              <a:buChar char="o"/>
            </a:pPr>
            <a:r>
              <a:rPr lang="en-US" sz="1200" kern="1200" dirty="0" smtClean="0">
                <a:solidFill>
                  <a:srgbClr val="333333"/>
                </a:solidFill>
                <a:latin typeface="Times" pitchFamily="18" charset="0"/>
                <a:ea typeface="+mn-ea"/>
                <a:cs typeface="+mn-cs"/>
              </a:rPr>
              <a:t>Email</a:t>
            </a:r>
          </a:p>
          <a:p>
            <a:pPr lvl="1" eaLnBrk="1" hangingPunct="1">
              <a:buFont typeface="Courier New" pitchFamily="49" charset="0"/>
              <a:buChar char="o"/>
            </a:pPr>
            <a:r>
              <a:rPr lang="en-US" sz="1200" kern="1200" dirty="0" smtClean="0">
                <a:solidFill>
                  <a:srgbClr val="333333"/>
                </a:solidFill>
                <a:latin typeface="Times" pitchFamily="18" charset="0"/>
                <a:ea typeface="+mn-ea"/>
                <a:cs typeface="+mn-cs"/>
              </a:rPr>
              <a:t>Social Engineering</a:t>
            </a:r>
          </a:p>
          <a:p>
            <a:pPr lvl="1" eaLnBrk="1" hangingPunct="1">
              <a:buFont typeface="Courier New" pitchFamily="49" charset="0"/>
              <a:buChar char="o"/>
            </a:pPr>
            <a:r>
              <a:rPr lang="en-US" sz="1200" kern="1200" dirty="0" smtClean="0">
                <a:solidFill>
                  <a:srgbClr val="333333"/>
                </a:solidFill>
                <a:latin typeface="Times" pitchFamily="18" charset="0"/>
                <a:ea typeface="+mn-ea"/>
                <a:cs typeface="+mn-cs"/>
              </a:rPr>
              <a:t>Social Media</a:t>
            </a:r>
          </a:p>
          <a:p>
            <a:pPr lvl="1" eaLnBrk="1" hangingPunct="1">
              <a:buFont typeface="Courier New" pitchFamily="49" charset="0"/>
              <a:buChar char="o"/>
            </a:pPr>
            <a:r>
              <a:rPr lang="en-US" sz="1200" kern="1200" dirty="0" smtClean="0">
                <a:solidFill>
                  <a:srgbClr val="333333"/>
                </a:solidFill>
                <a:latin typeface="Times" pitchFamily="18" charset="0"/>
                <a:ea typeface="+mn-ea"/>
                <a:cs typeface="+mn-cs"/>
              </a:rPr>
              <a:t>Inappropriate/Offensive Websites (can include redirects from “good” websites too that have been hacked)</a:t>
            </a:r>
            <a:endParaRPr lang="en-US" dirty="0" smtClean="0"/>
          </a:p>
          <a:p>
            <a:pPr eaLnBrk="1" hangingPunct="1">
              <a:buFontTx/>
              <a:buNone/>
            </a:pPr>
            <a:endParaRPr lang="en-US" dirty="0" smtClean="0"/>
          </a:p>
        </p:txBody>
      </p:sp>
      <p:sp>
        <p:nvSpPr>
          <p:cNvPr id="67588" name="Slide Number Placeholder 3"/>
          <p:cNvSpPr>
            <a:spLocks noGrp="1"/>
          </p:cNvSpPr>
          <p:nvPr>
            <p:ph type="sldNum" sz="quarter" idx="5"/>
          </p:nvPr>
        </p:nvSpPr>
        <p:spPr>
          <a:noFill/>
        </p:spPr>
        <p:txBody>
          <a:bodyPr/>
          <a:lstStyle/>
          <a:p>
            <a:fld id="{83704833-53D9-46DF-96B1-991B0F0B52B9}" type="slidenum">
              <a:rPr lang="en-US" smtClean="0"/>
              <a:pPr/>
              <a:t>25</a:t>
            </a:fld>
            <a:endParaRPr lang="en-US"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p:spPr>
        <p:txBody>
          <a:bodyPr/>
          <a:lstStyle/>
          <a:p>
            <a:pPr eaLnBrk="1" hangingPunct="1"/>
            <a:endParaRPr lang="en-US" dirty="0" smtClean="0"/>
          </a:p>
        </p:txBody>
      </p:sp>
      <p:sp>
        <p:nvSpPr>
          <p:cNvPr id="68612" name="Slide Number Placeholder 3"/>
          <p:cNvSpPr>
            <a:spLocks noGrp="1"/>
          </p:cNvSpPr>
          <p:nvPr>
            <p:ph type="sldNum" sz="quarter" idx="5"/>
          </p:nvPr>
        </p:nvSpPr>
        <p:spPr>
          <a:noFill/>
        </p:spPr>
        <p:txBody>
          <a:bodyPr/>
          <a:lstStyle/>
          <a:p>
            <a:fld id="{C508290F-C0A4-4F06-841E-452E7577CC45}" type="slidenum">
              <a:rPr lang="en-US" smtClean="0"/>
              <a:pPr/>
              <a:t>26</a:t>
            </a:fld>
            <a:endParaRPr lang="en-US"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p:spPr>
        <p:txBody>
          <a:bodyPr/>
          <a:lstStyle/>
          <a:p>
            <a:pPr eaLnBrk="1" hangingPunct="1"/>
            <a:r>
              <a:rPr lang="en-US" dirty="0" smtClean="0"/>
              <a:t>Facilitator Notes:</a:t>
            </a:r>
          </a:p>
          <a:p>
            <a:pPr marL="228600" indent="-228600" eaLnBrk="1" hangingPunct="1">
              <a:buFontTx/>
              <a:buChar char="•"/>
            </a:pPr>
            <a:r>
              <a:rPr lang="en-US" dirty="0" smtClean="0"/>
              <a:t>Players will participate in two exercise modules: This begins the second. </a:t>
            </a:r>
          </a:p>
          <a:p>
            <a:pPr marL="685800" lvl="1" indent="-228600" eaLnBrk="1" hangingPunct="1">
              <a:buFont typeface="Arial" pitchFamily="34" charset="0"/>
              <a:buChar char="•"/>
            </a:pPr>
            <a:r>
              <a:rPr lang="en-US" dirty="0" smtClean="0"/>
              <a:t>Module 1 – Pre-Incident Indicators</a:t>
            </a:r>
          </a:p>
          <a:p>
            <a:pPr marL="685800" lvl="1" indent="-228600" eaLnBrk="1" hangingPunct="1">
              <a:buFont typeface="Arial" pitchFamily="34" charset="0"/>
              <a:buChar char="•"/>
            </a:pPr>
            <a:r>
              <a:rPr lang="en-US" dirty="0" smtClean="0"/>
              <a:t>Module 2 – Response and Recovery</a:t>
            </a:r>
          </a:p>
          <a:p>
            <a:pPr eaLnBrk="1" hangingPunct="1">
              <a:buFontTx/>
              <a:buChar char="•"/>
            </a:pPr>
            <a:endParaRPr lang="en-US" dirty="0" smtClean="0"/>
          </a:p>
          <a:p>
            <a:pPr eaLnBrk="1" hangingPunct="1"/>
            <a:endParaRPr lang="en-US" dirty="0" smtClean="0"/>
          </a:p>
          <a:p>
            <a:pPr eaLnBrk="1" hangingPunct="1"/>
            <a:r>
              <a:rPr lang="en-US" dirty="0" smtClean="0"/>
              <a:t>Situation Manual Reference:</a:t>
            </a:r>
          </a:p>
          <a:p>
            <a:pPr eaLnBrk="1" hangingPunct="1">
              <a:buFontTx/>
              <a:buChar char="•"/>
            </a:pPr>
            <a:r>
              <a:rPr lang="en-US" dirty="0" smtClean="0"/>
              <a:t>   Page 7 – Module 2:  Response</a:t>
            </a:r>
            <a:r>
              <a:rPr lang="en-US" baseline="0" dirty="0" smtClean="0"/>
              <a:t> and Recovery</a:t>
            </a:r>
            <a:endParaRPr lang="en-US" dirty="0" smtClean="0"/>
          </a:p>
          <a:p>
            <a:pPr eaLnBrk="1" hangingPunct="1"/>
            <a:endParaRPr lang="en-US" dirty="0" smtClean="0"/>
          </a:p>
        </p:txBody>
      </p:sp>
      <p:sp>
        <p:nvSpPr>
          <p:cNvPr id="68612" name="Slide Number Placeholder 3"/>
          <p:cNvSpPr>
            <a:spLocks noGrp="1"/>
          </p:cNvSpPr>
          <p:nvPr>
            <p:ph type="sldNum" sz="quarter" idx="5"/>
          </p:nvPr>
        </p:nvSpPr>
        <p:spPr>
          <a:noFill/>
        </p:spPr>
        <p:txBody>
          <a:bodyPr/>
          <a:lstStyle/>
          <a:p>
            <a:fld id="{C508290F-C0A4-4F06-841E-452E7577CC45}" type="slidenum">
              <a:rPr lang="en-US" smtClean="0"/>
              <a:pPr/>
              <a:t>27</a:t>
            </a:fld>
            <a:endParaRPr lang="en-US"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the video works well if placed here in the presentation, feel free to move it where it works for you.  The source video clip is included on the CD.</a:t>
            </a:r>
          </a:p>
          <a:p>
            <a:endParaRPr lang="en-US" baseline="0" dirty="0" smtClean="0"/>
          </a:p>
          <a:p>
            <a:r>
              <a:rPr lang="en-US" baseline="0" dirty="0" smtClean="0"/>
              <a:t>You might want to ensure that the clip plays in Full Screen, Rewinds After Playing and Starts Automatically.  We found that the “Low” volume setting works well with the other video.</a:t>
            </a:r>
            <a:endParaRPr lang="en-US" dirty="0" smtClean="0"/>
          </a:p>
          <a:p>
            <a:endParaRPr lang="en-US" baseline="0" dirty="0" smtClean="0"/>
          </a:p>
          <a:p>
            <a:r>
              <a:rPr lang="en-US" baseline="0" dirty="0" smtClean="0"/>
              <a:t>This video is a newscast on the activism of an environmental group that is targeting Chemical companies.  </a:t>
            </a:r>
            <a:r>
              <a:rPr lang="en-US" baseline="0" smtClean="0"/>
              <a:t>Useful in this scenario to set up the activities in Mod 2.</a:t>
            </a:r>
            <a:endParaRPr lang="en-US" smtClean="0"/>
          </a:p>
          <a:p>
            <a:endParaRPr lang="en-US"/>
          </a:p>
        </p:txBody>
      </p:sp>
      <p:sp>
        <p:nvSpPr>
          <p:cNvPr id="4" name="Slide Number Placeholder 3"/>
          <p:cNvSpPr>
            <a:spLocks noGrp="1"/>
          </p:cNvSpPr>
          <p:nvPr>
            <p:ph type="sldNum" sz="quarter" idx="10"/>
          </p:nvPr>
        </p:nvSpPr>
        <p:spPr/>
        <p:txBody>
          <a:bodyPr/>
          <a:lstStyle/>
          <a:p>
            <a:pPr>
              <a:defRPr/>
            </a:pPr>
            <a:fld id="{55B4C550-C33F-4CDA-8D00-B65499ABE57D}" type="slidenum">
              <a:rPr lang="en-US" smtClean="0"/>
              <a:pPr>
                <a:defRPr/>
              </a:pPr>
              <a:t>28</a:t>
            </a:fld>
            <a:endParaRPr lang="en-US"/>
          </a:p>
        </p:txBody>
      </p:sp>
    </p:spTree>
    <p:extLst>
      <p:ext uri="{BB962C8B-B14F-4D97-AF65-F5344CB8AC3E}">
        <p14:creationId xmlns:p14="http://schemas.microsoft.com/office/powerpoint/2010/main" val="13596908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pPr eaLnBrk="1" hangingPunct="1"/>
            <a:endParaRPr lang="en-US" dirty="0" smtClean="0"/>
          </a:p>
          <a:p>
            <a:pPr eaLnBrk="1" hangingPunct="1"/>
            <a:r>
              <a:rPr lang="en-US" dirty="0" smtClean="0"/>
              <a:t>Situation Manual Reference:</a:t>
            </a:r>
          </a:p>
          <a:p>
            <a:pPr eaLnBrk="1" hangingPunct="1">
              <a:buFontTx/>
              <a:buChar char="•"/>
            </a:pPr>
            <a:r>
              <a:rPr lang="en-US" dirty="0" smtClean="0"/>
              <a:t>   Page 7 – Module 2:  Response</a:t>
            </a:r>
            <a:r>
              <a:rPr lang="en-US" baseline="0" dirty="0" smtClean="0"/>
              <a:t> and Recovery</a:t>
            </a:r>
            <a:endParaRPr lang="en-US" dirty="0" smtClean="0"/>
          </a:p>
        </p:txBody>
      </p:sp>
      <p:sp>
        <p:nvSpPr>
          <p:cNvPr id="70660" name="Slide Number Placeholder 3"/>
          <p:cNvSpPr>
            <a:spLocks noGrp="1"/>
          </p:cNvSpPr>
          <p:nvPr>
            <p:ph type="sldNum" sz="quarter" idx="5"/>
          </p:nvPr>
        </p:nvSpPr>
        <p:spPr>
          <a:noFill/>
        </p:spPr>
        <p:txBody>
          <a:bodyPr/>
          <a:lstStyle/>
          <a:p>
            <a:fld id="{8B825778-8046-4E9D-868A-C0A90AE02218}" type="slidenum">
              <a:rPr lang="en-US" smtClean="0"/>
              <a:pPr/>
              <a:t>29</a:t>
            </a:fld>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a:ln/>
        </p:spPr>
      </p:sp>
      <p:sp>
        <p:nvSpPr>
          <p:cNvPr id="48131" name="Notes Placeholder 2"/>
          <p:cNvSpPr>
            <a:spLocks noGrp="1"/>
          </p:cNvSpPr>
          <p:nvPr>
            <p:ph type="body" idx="1"/>
          </p:nvPr>
        </p:nvSpPr>
        <p:spPr>
          <a:noFill/>
          <a:ln/>
        </p:spPr>
        <p:txBody>
          <a:bodyPr/>
          <a:lstStyle/>
          <a:p>
            <a:pPr eaLnBrk="1" hangingPunct="1"/>
            <a:r>
              <a:rPr lang="en-US" dirty="0" smtClean="0"/>
              <a:t>Facilitator Notes:</a:t>
            </a:r>
          </a:p>
          <a:p>
            <a:pPr eaLnBrk="1" hangingPunct="1">
              <a:buFontTx/>
              <a:buChar char="•"/>
            </a:pPr>
            <a:r>
              <a:rPr lang="en-US" dirty="0" smtClean="0"/>
              <a:t>Times can be adjusted as needed in order to meet the objectives.</a:t>
            </a:r>
          </a:p>
          <a:p>
            <a:pPr eaLnBrk="1" hangingPunct="1">
              <a:buFontTx/>
              <a:buChar char="•"/>
            </a:pPr>
            <a:endParaRPr lang="en-US" dirty="0" smtClean="0"/>
          </a:p>
          <a:p>
            <a:pPr eaLnBrk="1" hangingPunct="1"/>
            <a:endParaRPr lang="en-US" dirty="0" smtClean="0"/>
          </a:p>
          <a:p>
            <a:pPr eaLnBrk="1" hangingPunct="1"/>
            <a:r>
              <a:rPr lang="en-US" dirty="0" smtClean="0"/>
              <a:t>Situation Manual Reference:</a:t>
            </a:r>
          </a:p>
          <a:p>
            <a:pPr eaLnBrk="1" hangingPunct="1">
              <a:buFontTx/>
              <a:buChar char="•"/>
            </a:pPr>
            <a:r>
              <a:rPr lang="en-US" dirty="0" smtClean="0"/>
              <a:t>Page vii– Agenda</a:t>
            </a:r>
          </a:p>
        </p:txBody>
      </p:sp>
      <p:sp>
        <p:nvSpPr>
          <p:cNvPr id="48132" name="Slide Number Placeholder 3"/>
          <p:cNvSpPr>
            <a:spLocks noGrp="1"/>
          </p:cNvSpPr>
          <p:nvPr>
            <p:ph type="sldNum" sz="quarter" idx="5"/>
          </p:nvPr>
        </p:nvSpPr>
        <p:spPr>
          <a:noFill/>
        </p:spPr>
        <p:txBody>
          <a:bodyPr/>
          <a:lstStyle/>
          <a:p>
            <a:fld id="{1F50DDFA-6A58-40A1-B204-B264357B1455}" type="slidenum">
              <a:rPr lang="en-US" smtClean="0"/>
              <a:pPr/>
              <a:t>3</a:t>
            </a:fld>
            <a:endParaRPr lang="en-US"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 7 – Module 2:  Response</a:t>
            </a:r>
            <a:r>
              <a:rPr lang="en-US" baseline="0" dirty="0" smtClean="0"/>
              <a:t> and Recovery</a:t>
            </a:r>
            <a:endParaRPr lang="en-US" dirty="0" smtClean="0"/>
          </a:p>
        </p:txBody>
      </p:sp>
      <p:sp>
        <p:nvSpPr>
          <p:cNvPr id="71684" name="Slide Number Placeholder 3"/>
          <p:cNvSpPr>
            <a:spLocks noGrp="1"/>
          </p:cNvSpPr>
          <p:nvPr>
            <p:ph type="sldNum" sz="quarter" idx="5"/>
          </p:nvPr>
        </p:nvSpPr>
        <p:spPr>
          <a:noFill/>
        </p:spPr>
        <p:txBody>
          <a:bodyPr/>
          <a:lstStyle/>
          <a:p>
            <a:fld id="{DDD631A7-351E-4EC3-ACD3-F13E8A33BBB5}" type="slidenum">
              <a:rPr lang="en-US" smtClean="0"/>
              <a:pPr/>
              <a:t>30</a:t>
            </a:fld>
            <a:endParaRPr lang="en-US"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a:ln/>
        </p:spPr>
      </p:sp>
      <p:sp>
        <p:nvSpPr>
          <p:cNvPr id="72707"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 7 – Module 2:  Response</a:t>
            </a:r>
            <a:r>
              <a:rPr lang="en-US" baseline="0" dirty="0" smtClean="0"/>
              <a:t> and Recovery</a:t>
            </a:r>
            <a:endParaRPr lang="en-US" dirty="0" smtClean="0"/>
          </a:p>
        </p:txBody>
      </p:sp>
      <p:sp>
        <p:nvSpPr>
          <p:cNvPr id="72708" name="Slide Number Placeholder 3"/>
          <p:cNvSpPr>
            <a:spLocks noGrp="1"/>
          </p:cNvSpPr>
          <p:nvPr>
            <p:ph type="sldNum" sz="quarter" idx="5"/>
          </p:nvPr>
        </p:nvSpPr>
        <p:spPr>
          <a:noFill/>
        </p:spPr>
        <p:txBody>
          <a:bodyPr/>
          <a:lstStyle/>
          <a:p>
            <a:fld id="{5586F414-E244-41A9-A51E-A4EBD2EA7EBE}" type="slidenum">
              <a:rPr lang="en-US" smtClean="0"/>
              <a:pPr/>
              <a:t>31</a:t>
            </a:fld>
            <a:endParaRPr lang="en-US"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a:ln/>
        </p:spPr>
      </p:sp>
      <p:sp>
        <p:nvSpPr>
          <p:cNvPr id="73731"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 7 – Module 2:  Response</a:t>
            </a:r>
            <a:r>
              <a:rPr lang="en-US" baseline="0" dirty="0" smtClean="0"/>
              <a:t> and Recovery</a:t>
            </a:r>
            <a:endParaRPr lang="en-US" dirty="0" smtClean="0"/>
          </a:p>
        </p:txBody>
      </p:sp>
      <p:sp>
        <p:nvSpPr>
          <p:cNvPr id="73732" name="Slide Number Placeholder 3"/>
          <p:cNvSpPr>
            <a:spLocks noGrp="1"/>
          </p:cNvSpPr>
          <p:nvPr>
            <p:ph type="sldNum" sz="quarter" idx="5"/>
          </p:nvPr>
        </p:nvSpPr>
        <p:spPr>
          <a:noFill/>
        </p:spPr>
        <p:txBody>
          <a:bodyPr/>
          <a:lstStyle/>
          <a:p>
            <a:fld id="{926EFB37-8FDB-4AA9-A6FA-C36A4A1BB5A3}" type="slidenum">
              <a:rPr lang="en-US" smtClean="0"/>
              <a:pPr/>
              <a:t>32</a:t>
            </a:fld>
            <a:endParaRPr lang="en-US"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ln/>
        </p:spPr>
      </p:sp>
      <p:sp>
        <p:nvSpPr>
          <p:cNvPr id="74755"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 7 – Module 2:  Response</a:t>
            </a:r>
            <a:r>
              <a:rPr lang="en-US" baseline="0" dirty="0" smtClean="0"/>
              <a:t> and Recovery</a:t>
            </a:r>
            <a:endParaRPr lang="en-US" dirty="0" smtClean="0"/>
          </a:p>
        </p:txBody>
      </p:sp>
      <p:sp>
        <p:nvSpPr>
          <p:cNvPr id="74756" name="Slide Number Placeholder 3"/>
          <p:cNvSpPr>
            <a:spLocks noGrp="1"/>
          </p:cNvSpPr>
          <p:nvPr>
            <p:ph type="sldNum" sz="quarter" idx="5"/>
          </p:nvPr>
        </p:nvSpPr>
        <p:spPr>
          <a:noFill/>
        </p:spPr>
        <p:txBody>
          <a:bodyPr/>
          <a:lstStyle/>
          <a:p>
            <a:fld id="{6505E37F-A117-4460-9AD8-40C5D8CD1FCC}" type="slidenum">
              <a:rPr lang="en-US" smtClean="0"/>
              <a:pPr/>
              <a:t>33</a:t>
            </a:fld>
            <a:endParaRPr lang="en-US"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a:ln/>
        </p:spPr>
      </p:sp>
      <p:sp>
        <p:nvSpPr>
          <p:cNvPr id="75779"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 7-8, Module 2:  Response</a:t>
            </a:r>
            <a:r>
              <a:rPr lang="en-US" baseline="0" dirty="0" smtClean="0"/>
              <a:t> and Recovery</a:t>
            </a:r>
            <a:endParaRPr lang="en-US" dirty="0" smtClean="0"/>
          </a:p>
        </p:txBody>
      </p:sp>
      <p:sp>
        <p:nvSpPr>
          <p:cNvPr id="75780" name="Slide Number Placeholder 3"/>
          <p:cNvSpPr>
            <a:spLocks noGrp="1"/>
          </p:cNvSpPr>
          <p:nvPr>
            <p:ph type="sldNum" sz="quarter" idx="5"/>
          </p:nvPr>
        </p:nvSpPr>
        <p:spPr>
          <a:noFill/>
        </p:spPr>
        <p:txBody>
          <a:bodyPr/>
          <a:lstStyle/>
          <a:p>
            <a:fld id="{1C0B883E-F661-4037-972F-29A2C487EAEA}" type="slidenum">
              <a:rPr lang="en-US" smtClean="0"/>
              <a:pPr/>
              <a:t>34</a:t>
            </a:fld>
            <a:endParaRPr lang="en-US"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 8 – Module 2:  Response</a:t>
            </a:r>
            <a:r>
              <a:rPr lang="en-US" baseline="0" dirty="0" smtClean="0"/>
              <a:t> and Recovery</a:t>
            </a:r>
            <a:endParaRPr lang="en-US" dirty="0" smtClean="0"/>
          </a:p>
        </p:txBody>
      </p:sp>
      <p:sp>
        <p:nvSpPr>
          <p:cNvPr id="76804" name="Slide Number Placeholder 3"/>
          <p:cNvSpPr>
            <a:spLocks noGrp="1"/>
          </p:cNvSpPr>
          <p:nvPr>
            <p:ph type="sldNum" sz="quarter" idx="5"/>
          </p:nvPr>
        </p:nvSpPr>
        <p:spPr>
          <a:noFill/>
        </p:spPr>
        <p:txBody>
          <a:bodyPr/>
          <a:lstStyle/>
          <a:p>
            <a:fld id="{72C892C5-37FC-46E4-B1D3-9EC811FC38AE}" type="slidenum">
              <a:rPr lang="en-US" smtClean="0"/>
              <a:pPr/>
              <a:t>35</a:t>
            </a:fld>
            <a:endParaRPr lang="en-US" smtClean="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Image Placeholder 1"/>
          <p:cNvSpPr>
            <a:spLocks noGrp="1" noRot="1" noChangeAspect="1" noTextEdit="1"/>
          </p:cNvSpPr>
          <p:nvPr>
            <p:ph type="sldImg"/>
          </p:nvPr>
        </p:nvSpPr>
        <p:spPr>
          <a:ln/>
        </p:spPr>
      </p:sp>
      <p:sp>
        <p:nvSpPr>
          <p:cNvPr id="77827"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 8 – Module 2:  Response</a:t>
            </a:r>
            <a:r>
              <a:rPr lang="en-US" baseline="0" dirty="0" smtClean="0"/>
              <a:t> and Recovery</a:t>
            </a:r>
            <a:endParaRPr lang="en-US" dirty="0" smtClean="0"/>
          </a:p>
        </p:txBody>
      </p:sp>
      <p:sp>
        <p:nvSpPr>
          <p:cNvPr id="77828" name="Slide Number Placeholder 3"/>
          <p:cNvSpPr>
            <a:spLocks noGrp="1"/>
          </p:cNvSpPr>
          <p:nvPr>
            <p:ph type="sldNum" sz="quarter" idx="5"/>
          </p:nvPr>
        </p:nvSpPr>
        <p:spPr>
          <a:noFill/>
        </p:spPr>
        <p:txBody>
          <a:bodyPr/>
          <a:lstStyle/>
          <a:p>
            <a:fld id="{E5373981-07CA-46BA-82A6-0916AACF21D2}" type="slidenum">
              <a:rPr lang="en-US" smtClean="0"/>
              <a:pPr/>
              <a:t>36</a:t>
            </a:fld>
            <a:endParaRPr lang="en-US" smtClean="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p:cNvSpPr>
            <a:spLocks noGrp="1" noRot="1" noChangeAspect="1" noTextEdit="1"/>
          </p:cNvSpPr>
          <p:nvPr>
            <p:ph type="sldImg"/>
          </p:nvPr>
        </p:nvSpPr>
        <p:spPr>
          <a:ln/>
        </p:spPr>
      </p:sp>
      <p:sp>
        <p:nvSpPr>
          <p:cNvPr id="78851"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 8 – Module 2:  Response</a:t>
            </a:r>
            <a:r>
              <a:rPr lang="en-US" baseline="0" dirty="0" smtClean="0"/>
              <a:t> and Recovery</a:t>
            </a:r>
            <a:endParaRPr lang="en-US" dirty="0" smtClean="0"/>
          </a:p>
        </p:txBody>
      </p:sp>
      <p:sp>
        <p:nvSpPr>
          <p:cNvPr id="78852" name="Slide Number Placeholder 3"/>
          <p:cNvSpPr>
            <a:spLocks noGrp="1"/>
          </p:cNvSpPr>
          <p:nvPr>
            <p:ph type="sldNum" sz="quarter" idx="5"/>
          </p:nvPr>
        </p:nvSpPr>
        <p:spPr>
          <a:noFill/>
        </p:spPr>
        <p:txBody>
          <a:bodyPr/>
          <a:lstStyle/>
          <a:p>
            <a:fld id="{1F080123-A0CD-4F66-993E-B999D3354127}" type="slidenum">
              <a:rPr lang="en-US" smtClean="0"/>
              <a:pPr/>
              <a:t>37</a:t>
            </a:fld>
            <a:endParaRPr lang="en-US"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noTextEdit="1"/>
          </p:cNvSpPr>
          <p:nvPr>
            <p:ph type="sldImg"/>
          </p:nvPr>
        </p:nvSpPr>
        <p:spPr>
          <a:ln/>
        </p:spPr>
      </p:sp>
      <p:sp>
        <p:nvSpPr>
          <p:cNvPr id="79875"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   Page 8-9, Module 2:  Response</a:t>
            </a:r>
            <a:r>
              <a:rPr lang="en-US" baseline="0" dirty="0" smtClean="0"/>
              <a:t> and Recovery</a:t>
            </a:r>
            <a:endParaRPr lang="en-US" dirty="0" smtClean="0"/>
          </a:p>
        </p:txBody>
      </p:sp>
      <p:sp>
        <p:nvSpPr>
          <p:cNvPr id="79876" name="Slide Number Placeholder 3"/>
          <p:cNvSpPr>
            <a:spLocks noGrp="1"/>
          </p:cNvSpPr>
          <p:nvPr>
            <p:ph type="sldNum" sz="quarter" idx="5"/>
          </p:nvPr>
        </p:nvSpPr>
        <p:spPr>
          <a:noFill/>
        </p:spPr>
        <p:txBody>
          <a:bodyPr/>
          <a:lstStyle/>
          <a:p>
            <a:fld id="{32C088FB-E00A-45A7-9507-8877ABAF7757}" type="slidenum">
              <a:rPr lang="en-US" smtClean="0"/>
              <a:pPr/>
              <a:t>38</a:t>
            </a:fld>
            <a:endParaRPr lang="en-US" smtClean="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noTextEdit="1"/>
          </p:cNvSpPr>
          <p:nvPr>
            <p:ph type="sldImg"/>
          </p:nvPr>
        </p:nvSpPr>
        <p:spPr>
          <a:ln/>
        </p:spPr>
      </p:sp>
      <p:sp>
        <p:nvSpPr>
          <p:cNvPr id="80899" name="Notes Placeholder 2"/>
          <p:cNvSpPr>
            <a:spLocks noGrp="1"/>
          </p:cNvSpPr>
          <p:nvPr>
            <p:ph type="body" idx="1"/>
          </p:nvPr>
        </p:nvSpPr>
        <p:spPr>
          <a:noFill/>
          <a:ln/>
        </p:spPr>
        <p:txBody>
          <a:bodyPr/>
          <a:lstStyle/>
          <a:p>
            <a:pPr eaLnBrk="1" hangingPunct="1"/>
            <a:r>
              <a:rPr lang="en-US" dirty="0" smtClean="0"/>
              <a:t>Facilitator Notes:</a:t>
            </a:r>
          </a:p>
          <a:p>
            <a:pPr eaLnBrk="1" hangingPunct="1">
              <a:buFontTx/>
              <a:buChar char="•"/>
            </a:pPr>
            <a:r>
              <a:rPr lang="en-US" dirty="0" smtClean="0"/>
              <a:t>At this time, players have the opportunity for a facilitated discussion.  Mention the below guidelines, then present questions for the players to discuss.</a:t>
            </a:r>
          </a:p>
          <a:p>
            <a:pPr lvl="1" eaLnBrk="1" hangingPunct="1">
              <a:buFontTx/>
              <a:buChar char="•"/>
            </a:pPr>
            <a:r>
              <a:rPr lang="en-US" dirty="0" smtClean="0"/>
              <a:t>Guidelines:</a:t>
            </a:r>
          </a:p>
          <a:p>
            <a:pPr lvl="2" eaLnBrk="1" hangingPunct="1">
              <a:buFontTx/>
              <a:buChar char="•"/>
            </a:pPr>
            <a:r>
              <a:rPr lang="en-US" dirty="0" smtClean="0"/>
              <a:t>Identify a table spokesman who will brief the group on key information.</a:t>
            </a:r>
          </a:p>
          <a:p>
            <a:pPr lvl="2" eaLnBrk="1" hangingPunct="1">
              <a:buFontTx/>
              <a:buChar char="•"/>
            </a:pPr>
            <a:r>
              <a:rPr lang="en-US" dirty="0" smtClean="0"/>
              <a:t>Complaining without offering solutions is unproductive.</a:t>
            </a:r>
          </a:p>
          <a:p>
            <a:pPr lvl="2" eaLnBrk="1" hangingPunct="1">
              <a:buFontTx/>
              <a:buChar char="•"/>
            </a:pPr>
            <a:r>
              <a:rPr lang="en-US" dirty="0" smtClean="0"/>
              <a:t>Notify participants to try to identify solutions for as many issues as possible. </a:t>
            </a:r>
          </a:p>
          <a:p>
            <a:pPr lvl="2" eaLnBrk="1" hangingPunct="1">
              <a:buFontTx/>
              <a:buChar char="•"/>
            </a:pPr>
            <a:r>
              <a:rPr lang="en-US" dirty="0" smtClean="0"/>
              <a:t>Notify participants that any answers obtained by leaving their table, should be shared upon their return.</a:t>
            </a:r>
          </a:p>
          <a:p>
            <a:pPr eaLnBrk="1" hangingPunct="1">
              <a:buFontTx/>
              <a:buChar char="•"/>
            </a:pPr>
            <a:endParaRPr lang="en-US" dirty="0" smtClean="0"/>
          </a:p>
          <a:p>
            <a:pPr eaLnBrk="1" hangingPunct="1"/>
            <a:r>
              <a:rPr lang="en-US" dirty="0" smtClean="0"/>
              <a:t>Situation Manual Reference:</a:t>
            </a:r>
          </a:p>
          <a:p>
            <a:pPr eaLnBrk="1" hangingPunct="1">
              <a:buFontTx/>
              <a:buChar char="•"/>
            </a:pPr>
            <a:r>
              <a:rPr lang="en-US" dirty="0" smtClean="0"/>
              <a:t>Page 11 – Key Questions</a:t>
            </a:r>
          </a:p>
          <a:p>
            <a:pPr eaLnBrk="1" hangingPunct="1"/>
            <a:endParaRPr lang="en-US" dirty="0" smtClean="0"/>
          </a:p>
          <a:p>
            <a:pPr eaLnBrk="1" hangingPunct="1"/>
            <a:endParaRPr lang="en-US" dirty="0" smtClean="0"/>
          </a:p>
        </p:txBody>
      </p:sp>
      <p:sp>
        <p:nvSpPr>
          <p:cNvPr id="80900" name="Slide Number Placeholder 3"/>
          <p:cNvSpPr>
            <a:spLocks noGrp="1"/>
          </p:cNvSpPr>
          <p:nvPr>
            <p:ph type="sldNum" sz="quarter" idx="5"/>
          </p:nvPr>
        </p:nvSpPr>
        <p:spPr>
          <a:noFill/>
        </p:spPr>
        <p:txBody>
          <a:bodyPr/>
          <a:lstStyle/>
          <a:p>
            <a:fld id="{7E7CCFE6-51DF-4EF9-8291-C196CB4903D5}" type="slidenum">
              <a:rPr lang="en-US" smtClean="0"/>
              <a:pPr/>
              <a:t>39</a:t>
            </a:fld>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a:ln/>
        </p:spPr>
      </p:sp>
      <p:sp>
        <p:nvSpPr>
          <p:cNvPr id="49155" name="Notes Placeholder 2"/>
          <p:cNvSpPr>
            <a:spLocks noGrp="1"/>
          </p:cNvSpPr>
          <p:nvPr>
            <p:ph type="body" idx="1"/>
          </p:nvPr>
        </p:nvSpPr>
        <p:spPr>
          <a:noFill/>
          <a:ln/>
        </p:spPr>
        <p:txBody>
          <a:bodyPr/>
          <a:lstStyle/>
          <a:p>
            <a:pPr eaLnBrk="1" hangingPunct="1"/>
            <a:r>
              <a:rPr lang="en-US" dirty="0" smtClean="0"/>
              <a:t>Facilitator Notes:</a:t>
            </a:r>
          </a:p>
          <a:p>
            <a:pPr eaLnBrk="1" hangingPunct="1">
              <a:buFontTx/>
              <a:buChar char="•"/>
            </a:pPr>
            <a:r>
              <a:rPr lang="en-US" dirty="0" smtClean="0"/>
              <a:t>The exercise purpose helps everyone who participates to stay focused on the desired outcome.</a:t>
            </a:r>
          </a:p>
          <a:p>
            <a:pPr eaLnBrk="1" hangingPunct="1"/>
            <a:endParaRPr lang="en-US" dirty="0" smtClean="0"/>
          </a:p>
          <a:p>
            <a:pPr eaLnBrk="1" hangingPunct="1"/>
            <a:r>
              <a:rPr lang="en-US" dirty="0" smtClean="0"/>
              <a:t>Situation Manual Reference:</a:t>
            </a:r>
          </a:p>
          <a:p>
            <a:pPr eaLnBrk="1" hangingPunct="1">
              <a:buFontTx/>
              <a:buChar char="•"/>
            </a:pPr>
            <a:r>
              <a:rPr lang="en-US" dirty="0" smtClean="0"/>
              <a:t>Page 1 - Introduction</a:t>
            </a:r>
          </a:p>
          <a:p>
            <a:endParaRPr lang="en-US" dirty="0" smtClean="0"/>
          </a:p>
        </p:txBody>
      </p:sp>
      <p:sp>
        <p:nvSpPr>
          <p:cNvPr id="49156" name="Slide Number Placeholder 3"/>
          <p:cNvSpPr>
            <a:spLocks noGrp="1"/>
          </p:cNvSpPr>
          <p:nvPr>
            <p:ph type="sldNum" sz="quarter" idx="5"/>
          </p:nvPr>
        </p:nvSpPr>
        <p:spPr>
          <a:noFill/>
        </p:spPr>
        <p:txBody>
          <a:bodyPr/>
          <a:lstStyle/>
          <a:p>
            <a:fld id="{A0A3168B-8E13-45B2-BCD8-EC06E5912F82}" type="slidenum">
              <a:rPr lang="en-US" smtClean="0"/>
              <a:pPr/>
              <a:t>4</a:t>
            </a:fld>
            <a:endParaRPr lang="en-US"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normAutofit/>
          </a:bodyPr>
          <a:lstStyle/>
          <a:p>
            <a:pPr eaLnBrk="1" hangingPunct="1"/>
            <a:r>
              <a:rPr lang="en-US" dirty="0" smtClean="0"/>
              <a:t>Situation Manual Reference:</a:t>
            </a:r>
          </a:p>
          <a:p>
            <a:pPr eaLnBrk="1" hangingPunct="1">
              <a:buFontTx/>
              <a:buChar char="•"/>
            </a:pPr>
            <a:r>
              <a:rPr lang="en-US" dirty="0" smtClean="0"/>
              <a:t>  Page 11 – Key Questions</a:t>
            </a:r>
          </a:p>
          <a:p>
            <a:pPr>
              <a:defRPr/>
            </a:pPr>
            <a:endParaRPr lang="en-US" dirty="0" smtClean="0"/>
          </a:p>
          <a:p>
            <a:pPr>
              <a:defRPr/>
            </a:pPr>
            <a:r>
              <a:rPr lang="en-US" dirty="0" smtClean="0"/>
              <a:t>Below are a</a:t>
            </a:r>
            <a:r>
              <a:rPr lang="en-US" baseline="0" dirty="0" smtClean="0"/>
              <a:t> few </a:t>
            </a:r>
            <a:r>
              <a:rPr lang="en-US" dirty="0" smtClean="0"/>
              <a:t>examples</a:t>
            </a:r>
            <a:r>
              <a:rPr lang="en-US" baseline="0" dirty="0" smtClean="0"/>
              <a:t> to help guide the </a:t>
            </a:r>
            <a:r>
              <a:rPr lang="en-US" dirty="0" smtClean="0"/>
              <a:t>Facilitator</a:t>
            </a:r>
            <a:r>
              <a:rPr lang="en-US" baseline="0" dirty="0" smtClean="0"/>
              <a:t> in the discussion of network security architecture:</a:t>
            </a:r>
          </a:p>
          <a:p>
            <a:pPr>
              <a:buFont typeface="Arial" pitchFamily="34" charset="0"/>
              <a:buChar char="•"/>
              <a:defRPr/>
            </a:pPr>
            <a:r>
              <a:rPr lang="en-US" baseline="0" dirty="0" smtClean="0"/>
              <a:t> Boundary protection (management of access points, what devices if any, are in place to monitor or control outbound/inbound network traffic/communications; connection to external networks, the protection of devices such as routers, firewalls, etc., )</a:t>
            </a:r>
          </a:p>
          <a:p>
            <a:pPr marL="0" marR="0" indent="0" algn="l" defTabSz="914400" rtl="0" eaLnBrk="0" fontAlgn="base" latinLnBrk="0" hangingPunct="0">
              <a:lnSpc>
                <a:spcPct val="100000"/>
              </a:lnSpc>
              <a:spcBef>
                <a:spcPct val="30000"/>
              </a:spcBef>
              <a:spcAft>
                <a:spcPct val="0"/>
              </a:spcAft>
              <a:buClrTx/>
              <a:buSzTx/>
              <a:buFont typeface="Arial" pitchFamily="34" charset="0"/>
              <a:buChar char="•"/>
              <a:tabLst/>
              <a:defRPr/>
            </a:pPr>
            <a:r>
              <a:rPr lang="en-US" baseline="0" dirty="0" smtClean="0"/>
              <a:t> Communications protection, such as encryption, encrypted tunnels, remote access control and management</a:t>
            </a:r>
          </a:p>
          <a:p>
            <a:pPr>
              <a:buFont typeface="Arial" pitchFamily="34" charset="0"/>
              <a:buChar char="•"/>
              <a:defRPr/>
            </a:pPr>
            <a:r>
              <a:rPr lang="en-US" baseline="0" dirty="0" smtClean="0"/>
              <a:t> Border router policy, firewall policy, VPN policy, network/host- based intrusion detection system policy, etc. </a:t>
            </a:r>
          </a:p>
          <a:p>
            <a:pPr>
              <a:buFont typeface="Arial" pitchFamily="34" charset="0"/>
              <a:buChar char="•"/>
              <a:defRPr/>
            </a:pPr>
            <a:r>
              <a:rPr lang="en-US" baseline="0" dirty="0" smtClean="0"/>
              <a:t>Control measures in place to protect the network against denial of service attacks</a:t>
            </a:r>
            <a:endParaRPr lang="en-US" dirty="0" smtClean="0"/>
          </a:p>
          <a:p>
            <a:pPr>
              <a:buFont typeface="Arial" pitchFamily="34" charset="0"/>
              <a:buChar char="•"/>
              <a:defRPr/>
            </a:pPr>
            <a:endParaRPr lang="en-US" baseline="0" dirty="0" smtClean="0"/>
          </a:p>
          <a:p>
            <a:pPr lvl="1">
              <a:buFontTx/>
              <a:buChar char="-"/>
              <a:defRPr/>
            </a:pPr>
            <a:endParaRPr lang="en-US" baseline="0" dirty="0" smtClean="0"/>
          </a:p>
        </p:txBody>
      </p:sp>
      <p:sp>
        <p:nvSpPr>
          <p:cNvPr id="81924" name="Slide Number Placeholder 3"/>
          <p:cNvSpPr>
            <a:spLocks noGrp="1"/>
          </p:cNvSpPr>
          <p:nvPr>
            <p:ph type="sldNum" sz="quarter" idx="5"/>
          </p:nvPr>
        </p:nvSpPr>
        <p:spPr>
          <a:noFill/>
        </p:spPr>
        <p:txBody>
          <a:bodyPr/>
          <a:lstStyle/>
          <a:p>
            <a:fld id="{7A9C0ED5-F032-4422-A18E-74AC8759C07A}" type="slidenum">
              <a:rPr lang="en-US" smtClean="0"/>
              <a:pPr/>
              <a:t>40</a:t>
            </a:fld>
            <a:endParaRPr lang="en-US" smtClean="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normAutofit/>
          </a:bodyPr>
          <a:lstStyle/>
          <a:p>
            <a:pPr marL="228600" indent="-228600" eaLnBrk="1" hangingPunct="1">
              <a:defRPr/>
            </a:pPr>
            <a:endParaRPr lang="en-US" dirty="0" smtClean="0"/>
          </a:p>
          <a:p>
            <a:pPr eaLnBrk="1" hangingPunct="1"/>
            <a:r>
              <a:rPr lang="en-US" dirty="0" smtClean="0"/>
              <a:t>Situation Manual Reference:</a:t>
            </a:r>
          </a:p>
          <a:p>
            <a:pPr eaLnBrk="1" hangingPunct="1">
              <a:buFontTx/>
              <a:buChar char="•"/>
            </a:pPr>
            <a:r>
              <a:rPr lang="en-US" dirty="0" smtClean="0"/>
              <a:t>  Page 11 – Key Questions</a:t>
            </a:r>
          </a:p>
          <a:p>
            <a:pPr>
              <a:defRPr/>
            </a:pPr>
            <a:endParaRPr lang="en-US" dirty="0"/>
          </a:p>
        </p:txBody>
      </p:sp>
      <p:sp>
        <p:nvSpPr>
          <p:cNvPr id="81924" name="Slide Number Placeholder 3"/>
          <p:cNvSpPr>
            <a:spLocks noGrp="1"/>
          </p:cNvSpPr>
          <p:nvPr>
            <p:ph type="sldNum" sz="quarter" idx="5"/>
          </p:nvPr>
        </p:nvSpPr>
        <p:spPr>
          <a:noFill/>
        </p:spPr>
        <p:txBody>
          <a:bodyPr/>
          <a:lstStyle/>
          <a:p>
            <a:fld id="{7A9C0ED5-F032-4422-A18E-74AC8759C07A}" type="slidenum">
              <a:rPr lang="en-US" smtClean="0"/>
              <a:pPr/>
              <a:t>41</a:t>
            </a:fld>
            <a:endParaRPr lang="en-US" smtClean="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a:ln/>
        </p:spPr>
      </p:sp>
      <p:sp>
        <p:nvSpPr>
          <p:cNvPr id="82947" name="Notes Placeholder 2"/>
          <p:cNvSpPr>
            <a:spLocks noGrp="1"/>
          </p:cNvSpPr>
          <p:nvPr>
            <p:ph type="body" idx="1"/>
          </p:nvPr>
        </p:nvSpPr>
        <p:spPr>
          <a:noFill/>
          <a:ln/>
        </p:spPr>
        <p:txBody>
          <a:bodyPr/>
          <a:lstStyle/>
          <a:p>
            <a:pPr eaLnBrk="1" hangingPunct="1"/>
            <a:r>
              <a:rPr lang="en-US" dirty="0" smtClean="0"/>
              <a:t>Situation Manual Reference:</a:t>
            </a:r>
          </a:p>
          <a:p>
            <a:pPr eaLnBrk="1" hangingPunct="1">
              <a:buFontTx/>
              <a:buChar char="•"/>
            </a:pPr>
            <a:r>
              <a:rPr lang="en-US" dirty="0" smtClean="0"/>
              <a:t>Page 11 – Key Questions</a:t>
            </a:r>
          </a:p>
        </p:txBody>
      </p:sp>
      <p:sp>
        <p:nvSpPr>
          <p:cNvPr id="82948" name="Slide Number Placeholder 3"/>
          <p:cNvSpPr>
            <a:spLocks noGrp="1"/>
          </p:cNvSpPr>
          <p:nvPr>
            <p:ph type="sldNum" sz="quarter" idx="5"/>
          </p:nvPr>
        </p:nvSpPr>
        <p:spPr>
          <a:noFill/>
        </p:spPr>
        <p:txBody>
          <a:bodyPr/>
          <a:lstStyle/>
          <a:p>
            <a:fld id="{BD193CB5-9C8F-4C90-8566-C8DE0AA5A96D}" type="slidenum">
              <a:rPr lang="en-US" smtClean="0"/>
              <a:pPr/>
              <a:t>42</a:t>
            </a:fld>
            <a:endParaRPr lang="en-US" smtClean="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p:cNvSpPr>
            <a:spLocks noGrp="1" noRot="1" noChangeAspect="1" noTextEdit="1"/>
          </p:cNvSpPr>
          <p:nvPr>
            <p:ph type="sldImg"/>
          </p:nvPr>
        </p:nvSpPr>
        <p:spPr>
          <a:ln/>
        </p:spPr>
      </p:sp>
      <p:sp>
        <p:nvSpPr>
          <p:cNvPr id="83971" name="Notes Placeholder 2"/>
          <p:cNvSpPr>
            <a:spLocks noGrp="1"/>
          </p:cNvSpPr>
          <p:nvPr>
            <p:ph type="body" idx="1"/>
          </p:nvPr>
        </p:nvSpPr>
        <p:spPr>
          <a:noFill/>
          <a:ln/>
        </p:spPr>
        <p:txBody>
          <a:bodyPr/>
          <a:lstStyle/>
          <a:p>
            <a:pPr eaLnBrk="1" hangingPunct="1">
              <a:lnSpc>
                <a:spcPct val="90000"/>
              </a:lnSpc>
            </a:pPr>
            <a:r>
              <a:rPr lang="en-US" dirty="0" smtClean="0"/>
              <a:t>Facilitator Notes:</a:t>
            </a:r>
          </a:p>
          <a:p>
            <a:pPr eaLnBrk="1" hangingPunct="1">
              <a:lnSpc>
                <a:spcPct val="90000"/>
              </a:lnSpc>
            </a:pPr>
            <a:r>
              <a:rPr lang="en-US" dirty="0" smtClean="0"/>
              <a:t>Conducting a Hot Wash</a:t>
            </a:r>
          </a:p>
          <a:p>
            <a:pPr lvl="1" eaLnBrk="1" hangingPunct="1">
              <a:lnSpc>
                <a:spcPct val="90000"/>
              </a:lnSpc>
              <a:buFontTx/>
              <a:buChar char="•"/>
            </a:pPr>
            <a:r>
              <a:rPr lang="en-US" dirty="0" smtClean="0"/>
              <a:t>  Conduct a quick debriefing at each table.  Debriefing is lead by each table’s facilitator.</a:t>
            </a:r>
          </a:p>
          <a:p>
            <a:pPr lvl="1" eaLnBrk="1" hangingPunct="1">
              <a:lnSpc>
                <a:spcPct val="90000"/>
              </a:lnSpc>
              <a:buFontTx/>
              <a:buChar char="•"/>
            </a:pPr>
            <a:r>
              <a:rPr lang="en-US" dirty="0" smtClean="0"/>
              <a:t>  Participants should confirm the strengths, areas for improvement, solutions, and action items they identified during the exercise.</a:t>
            </a:r>
          </a:p>
          <a:p>
            <a:pPr lvl="1" eaLnBrk="1" hangingPunct="1">
              <a:lnSpc>
                <a:spcPct val="90000"/>
              </a:lnSpc>
              <a:buFontTx/>
              <a:buChar char="•"/>
            </a:pPr>
            <a:r>
              <a:rPr lang="en-US" dirty="0" smtClean="0"/>
              <a:t>  Ensure participants complete Participant Feedback Forms and submit to facilitator before leaving the exercise. </a:t>
            </a:r>
          </a:p>
          <a:p>
            <a:pPr eaLnBrk="1" hangingPunct="1">
              <a:lnSpc>
                <a:spcPct val="90000"/>
              </a:lnSpc>
              <a:buFontTx/>
              <a:buChar char="•"/>
            </a:pPr>
            <a:endParaRPr lang="en-US" dirty="0" smtClean="0"/>
          </a:p>
          <a:p>
            <a:pPr eaLnBrk="1" hangingPunct="1">
              <a:lnSpc>
                <a:spcPct val="90000"/>
              </a:lnSpc>
            </a:pPr>
            <a:r>
              <a:rPr lang="en-US" dirty="0" smtClean="0"/>
              <a:t>Situation Manual Reference:</a:t>
            </a:r>
          </a:p>
          <a:p>
            <a:pPr eaLnBrk="1" hangingPunct="1">
              <a:lnSpc>
                <a:spcPct val="90000"/>
              </a:lnSpc>
              <a:buFontTx/>
              <a:buChar char="•"/>
            </a:pPr>
            <a:r>
              <a:rPr lang="en-US" dirty="0" smtClean="0"/>
              <a:t>  None</a:t>
            </a:r>
          </a:p>
          <a:p>
            <a:pPr eaLnBrk="1" hangingPunct="1">
              <a:lnSpc>
                <a:spcPct val="90000"/>
              </a:lnSpc>
            </a:pPr>
            <a:endParaRPr lang="en-US" dirty="0" smtClean="0"/>
          </a:p>
          <a:p>
            <a:endParaRPr lang="en-US" dirty="0" smtClean="0"/>
          </a:p>
        </p:txBody>
      </p:sp>
      <p:sp>
        <p:nvSpPr>
          <p:cNvPr id="83972" name="Slide Number Placeholder 3"/>
          <p:cNvSpPr>
            <a:spLocks noGrp="1"/>
          </p:cNvSpPr>
          <p:nvPr>
            <p:ph type="sldNum" sz="quarter" idx="5"/>
          </p:nvPr>
        </p:nvSpPr>
        <p:spPr>
          <a:noFill/>
        </p:spPr>
        <p:txBody>
          <a:bodyPr/>
          <a:lstStyle/>
          <a:p>
            <a:fld id="{0ACD05EC-7027-429E-B772-06B322B2C021}" type="slidenum">
              <a:rPr lang="en-US" smtClean="0"/>
              <a:pPr/>
              <a:t>43</a:t>
            </a:fld>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p:spPr>
        <p:txBody>
          <a:bodyPr/>
          <a:lstStyle/>
          <a:p>
            <a:pPr eaLnBrk="1" hangingPunct="1"/>
            <a:r>
              <a:rPr lang="en-US" dirty="0" smtClean="0"/>
              <a:t>Facilitator Notes:</a:t>
            </a:r>
          </a:p>
          <a:p>
            <a:pPr eaLnBrk="1" hangingPunct="1">
              <a:buFontTx/>
              <a:buChar char="•"/>
            </a:pPr>
            <a:r>
              <a:rPr lang="en-US" sz="1200" kern="1200" dirty="0" smtClean="0">
                <a:solidFill>
                  <a:srgbClr val="333333"/>
                </a:solidFill>
                <a:latin typeface="Times" pitchFamily="18" charset="0"/>
                <a:ea typeface="+mn-ea"/>
                <a:cs typeface="+mn-cs"/>
              </a:rPr>
              <a:t>  These possible objectives are focused on improving concerns affecting the Chemical Sector</a:t>
            </a:r>
            <a:endParaRPr lang="en-US" dirty="0" smtClean="0"/>
          </a:p>
          <a:p>
            <a:pPr eaLnBrk="1" hangingPunct="1">
              <a:buFontTx/>
              <a:buChar char="•"/>
            </a:pPr>
            <a:r>
              <a:rPr lang="en-US" dirty="0" smtClean="0"/>
              <a:t>  If your facility creates more objectives, be sure to add them to this section of the slide</a:t>
            </a:r>
            <a:r>
              <a:rPr lang="en-US" baseline="0" dirty="0" smtClean="0"/>
              <a:t> presentation</a:t>
            </a:r>
            <a:endParaRPr lang="en-US" dirty="0" smtClean="0"/>
          </a:p>
          <a:p>
            <a:pPr eaLnBrk="1" hangingPunct="1"/>
            <a:endParaRPr lang="en-US" dirty="0" smtClean="0"/>
          </a:p>
          <a:p>
            <a:pPr eaLnBrk="1" hangingPunct="1"/>
            <a:r>
              <a:rPr lang="en-US" dirty="0" smtClean="0"/>
              <a:t>Situation Manual Reference:</a:t>
            </a:r>
          </a:p>
          <a:p>
            <a:pPr eaLnBrk="1" hangingPunct="1">
              <a:buFontTx/>
              <a:buChar char="•"/>
            </a:pPr>
            <a:r>
              <a:rPr lang="en-US" dirty="0" smtClean="0"/>
              <a:t>  Page 1 - Introduction</a:t>
            </a:r>
          </a:p>
          <a:p>
            <a:pPr eaLnBrk="1" hangingPunct="1">
              <a:buFontTx/>
              <a:buChar char="•"/>
            </a:pPr>
            <a:endParaRPr lang="en-US" dirty="0" smtClean="0"/>
          </a:p>
          <a:p>
            <a:pPr eaLnBrk="1" hangingPunct="1"/>
            <a:endParaRPr lang="en-US" dirty="0" smtClean="0"/>
          </a:p>
          <a:p>
            <a:endParaRPr lang="en-US" dirty="0" smtClean="0"/>
          </a:p>
        </p:txBody>
      </p:sp>
      <p:sp>
        <p:nvSpPr>
          <p:cNvPr id="50180" name="Slide Number Placeholder 3"/>
          <p:cNvSpPr>
            <a:spLocks noGrp="1"/>
          </p:cNvSpPr>
          <p:nvPr>
            <p:ph type="sldNum" sz="quarter" idx="5"/>
          </p:nvPr>
        </p:nvSpPr>
        <p:spPr>
          <a:noFill/>
        </p:spPr>
        <p:txBody>
          <a:bodyPr/>
          <a:lstStyle/>
          <a:p>
            <a:fld id="{C09C2399-0179-4348-B2F4-4F3A67210265}" type="slidenum">
              <a:rPr lang="en-US" smtClean="0"/>
              <a:pPr/>
              <a:t>5</a:t>
            </a:fld>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a:ln/>
        </p:spPr>
      </p:sp>
      <p:sp>
        <p:nvSpPr>
          <p:cNvPr id="51203" name="Notes Placeholder 2"/>
          <p:cNvSpPr>
            <a:spLocks noGrp="1"/>
          </p:cNvSpPr>
          <p:nvPr>
            <p:ph type="body" idx="1"/>
          </p:nvPr>
        </p:nvSpPr>
        <p:spPr>
          <a:noFill/>
          <a:ln/>
        </p:spPr>
        <p:txBody>
          <a:bodyPr/>
          <a:lstStyle/>
          <a:p>
            <a:pPr eaLnBrk="1" hangingPunct="1"/>
            <a:r>
              <a:rPr lang="en-US" dirty="0" smtClean="0"/>
              <a:t>Facilitator Notes:</a:t>
            </a:r>
          </a:p>
          <a:p>
            <a:pPr eaLnBrk="1" hangingPunct="1">
              <a:buFontTx/>
              <a:buChar char="•"/>
            </a:pPr>
            <a:r>
              <a:rPr lang="en-US" sz="1200" kern="1200" dirty="0" smtClean="0">
                <a:solidFill>
                  <a:srgbClr val="333333"/>
                </a:solidFill>
                <a:latin typeface="Times" pitchFamily="18" charset="0"/>
                <a:ea typeface="+mn-ea"/>
                <a:cs typeface="+mn-cs"/>
              </a:rPr>
              <a:t>  These possible objectives are focused on improving concerns affecting the Chemical Sector</a:t>
            </a:r>
            <a:endParaRPr lang="en-US" dirty="0" smtClean="0"/>
          </a:p>
          <a:p>
            <a:pPr eaLnBrk="1" hangingPunct="1">
              <a:buFontTx/>
              <a:buChar char="•"/>
            </a:pPr>
            <a:r>
              <a:rPr lang="en-US" dirty="0" smtClean="0"/>
              <a:t>  If your facility creates more objectives, be sure to add them to this section of the slide</a:t>
            </a:r>
            <a:r>
              <a:rPr lang="en-US" baseline="0" dirty="0" smtClean="0"/>
              <a:t> presentation</a:t>
            </a:r>
            <a:endParaRPr lang="en-US" dirty="0" smtClean="0"/>
          </a:p>
          <a:p>
            <a:pPr eaLnBrk="1" hangingPunct="1"/>
            <a:endParaRPr lang="en-US" dirty="0" smtClean="0"/>
          </a:p>
          <a:p>
            <a:pPr eaLnBrk="1" hangingPunct="1"/>
            <a:r>
              <a:rPr lang="en-US" dirty="0" smtClean="0"/>
              <a:t>Situation Manual Reference:</a:t>
            </a:r>
          </a:p>
          <a:p>
            <a:pPr eaLnBrk="1" hangingPunct="1">
              <a:buFontTx/>
              <a:buChar char="•"/>
            </a:pPr>
            <a:r>
              <a:rPr lang="en-US" dirty="0" smtClean="0"/>
              <a:t>Page 1 - Introduction</a:t>
            </a:r>
          </a:p>
          <a:p>
            <a:pPr eaLnBrk="1" hangingPunct="1">
              <a:buFontTx/>
              <a:buChar char="•"/>
            </a:pPr>
            <a:endParaRPr lang="en-US" dirty="0" smtClean="0"/>
          </a:p>
          <a:p>
            <a:pPr eaLnBrk="1" hangingPunct="1"/>
            <a:endParaRPr lang="en-US" dirty="0" smtClean="0"/>
          </a:p>
          <a:p>
            <a:endParaRPr lang="en-US" dirty="0" smtClean="0"/>
          </a:p>
        </p:txBody>
      </p:sp>
      <p:sp>
        <p:nvSpPr>
          <p:cNvPr id="51204" name="Slide Number Placeholder 3"/>
          <p:cNvSpPr>
            <a:spLocks noGrp="1"/>
          </p:cNvSpPr>
          <p:nvPr>
            <p:ph type="sldNum" sz="quarter" idx="5"/>
          </p:nvPr>
        </p:nvSpPr>
        <p:spPr>
          <a:noFill/>
        </p:spPr>
        <p:txBody>
          <a:bodyPr/>
          <a:lstStyle/>
          <a:p>
            <a:fld id="{D2B9DDF1-8673-4CCC-B1A6-D7EDA41B6E14}" type="slidenum">
              <a:rPr lang="en-US" smtClean="0"/>
              <a:pPr/>
              <a:t>6</a:t>
            </a:fld>
            <a:endParaRPr 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a:ln/>
        </p:spPr>
      </p:sp>
      <p:sp>
        <p:nvSpPr>
          <p:cNvPr id="52227" name="Notes Placeholder 2"/>
          <p:cNvSpPr>
            <a:spLocks noGrp="1"/>
          </p:cNvSpPr>
          <p:nvPr>
            <p:ph type="body" idx="1"/>
          </p:nvPr>
        </p:nvSpPr>
        <p:spPr>
          <a:noFill/>
          <a:ln/>
        </p:spPr>
        <p:txBody>
          <a:bodyPr/>
          <a:lstStyle/>
          <a:p>
            <a:pPr eaLnBrk="1" hangingPunct="1"/>
            <a:r>
              <a:rPr lang="en-US" dirty="0" smtClean="0"/>
              <a:t>Facilitator Notes:</a:t>
            </a:r>
          </a:p>
          <a:p>
            <a:pPr eaLnBrk="1" hangingPunct="1">
              <a:buFontTx/>
              <a:buChar char="•"/>
            </a:pPr>
            <a:r>
              <a:rPr lang="en-US" i="1" dirty="0" smtClean="0"/>
              <a:t>  Players</a:t>
            </a:r>
            <a:r>
              <a:rPr lang="en-US" dirty="0" smtClean="0"/>
              <a:t> respond to the situation presented based on expert knowledge of current plans and  procedures, and insights derived from training and experience.</a:t>
            </a:r>
            <a:endParaRPr lang="en-US" i="1" dirty="0" smtClean="0"/>
          </a:p>
          <a:p>
            <a:pPr eaLnBrk="1" hangingPunct="1">
              <a:buFontTx/>
              <a:buChar char="•"/>
            </a:pPr>
            <a:r>
              <a:rPr lang="en-US" i="1" dirty="0" smtClean="0"/>
              <a:t>  Observers</a:t>
            </a:r>
            <a:r>
              <a:rPr lang="en-US" dirty="0" smtClean="0"/>
              <a:t> observe the exercise; they are not participants in the moderated discussion.</a:t>
            </a:r>
            <a:endParaRPr lang="en-US" i="1" dirty="0" smtClean="0"/>
          </a:p>
          <a:p>
            <a:pPr eaLnBrk="1" hangingPunct="1">
              <a:buFontTx/>
              <a:buChar char="•"/>
            </a:pPr>
            <a:r>
              <a:rPr lang="en-US" i="1" dirty="0" smtClean="0"/>
              <a:t>  Facilitators</a:t>
            </a:r>
            <a:r>
              <a:rPr lang="en-US" dirty="0" smtClean="0"/>
              <a:t> provide situation updates and moderate discussions. They also provide additional information or resolve questions as required. </a:t>
            </a:r>
            <a:endParaRPr lang="en-US" i="1" dirty="0" smtClean="0"/>
          </a:p>
          <a:p>
            <a:pPr eaLnBrk="1" hangingPunct="1">
              <a:buFontTx/>
              <a:buChar char="•"/>
            </a:pPr>
            <a:r>
              <a:rPr lang="en-US" i="1" dirty="0" smtClean="0"/>
              <a:t>  Data Collectors </a:t>
            </a:r>
            <a:r>
              <a:rPr lang="en-US" dirty="0" smtClean="0"/>
              <a:t>are responsible for gathering and collating relevant data arising from facilitated discussions during the workshop. They will then use this information to collectively build an after-action report and improvement plan. </a:t>
            </a:r>
          </a:p>
          <a:p>
            <a:pPr eaLnBrk="1" hangingPunct="1">
              <a:buFontTx/>
              <a:buChar char="•"/>
            </a:pPr>
            <a:endParaRPr lang="en-US" dirty="0" smtClean="0"/>
          </a:p>
          <a:p>
            <a:pPr eaLnBrk="1" hangingPunct="1"/>
            <a:r>
              <a:rPr lang="en-US" dirty="0" smtClean="0"/>
              <a:t>Situation Manual Reference:</a:t>
            </a:r>
          </a:p>
          <a:p>
            <a:pPr eaLnBrk="1" hangingPunct="1">
              <a:buFontTx/>
              <a:buChar char="•"/>
            </a:pPr>
            <a:r>
              <a:rPr lang="en-US" dirty="0" smtClean="0"/>
              <a:t> Page 1-2,  Introduction</a:t>
            </a:r>
          </a:p>
          <a:p>
            <a:pPr eaLnBrk="1" hangingPunct="1">
              <a:buFontTx/>
              <a:buNone/>
            </a:pPr>
            <a:endParaRPr lang="en-US" dirty="0" smtClean="0"/>
          </a:p>
          <a:p>
            <a:pPr eaLnBrk="1" hangingPunct="1">
              <a:buFontTx/>
              <a:buChar char="•"/>
            </a:pPr>
            <a:endParaRPr lang="en-US" dirty="0" smtClean="0"/>
          </a:p>
        </p:txBody>
      </p:sp>
      <p:sp>
        <p:nvSpPr>
          <p:cNvPr id="52228" name="Slide Number Placeholder 3"/>
          <p:cNvSpPr>
            <a:spLocks noGrp="1"/>
          </p:cNvSpPr>
          <p:nvPr>
            <p:ph type="sldNum" sz="quarter" idx="5"/>
          </p:nvPr>
        </p:nvSpPr>
        <p:spPr>
          <a:noFill/>
        </p:spPr>
        <p:txBody>
          <a:bodyPr/>
          <a:lstStyle/>
          <a:p>
            <a:fld id="{AFA32569-8555-48DC-88D6-11DEAFB477A3}" type="slidenum">
              <a:rPr lang="en-US" smtClean="0"/>
              <a:pPr/>
              <a:t>7</a:t>
            </a:fld>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pPr defTabSz="908050" eaLnBrk="1" hangingPunct="1"/>
            <a:fld id="{843DEE15-5011-4E94-BE4F-A488C1137C17}" type="slidenum">
              <a:rPr lang="en-US" smtClean="0">
                <a:latin typeface="Arial" charset="0"/>
              </a:rPr>
              <a:pPr defTabSz="908050" eaLnBrk="1" hangingPunct="1"/>
              <a:t>8</a:t>
            </a:fld>
            <a:endParaRPr lang="en-US" smtClean="0">
              <a:latin typeface="Arial" charset="0"/>
            </a:endParaRPr>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pPr eaLnBrk="1" hangingPunct="1"/>
            <a:r>
              <a:rPr lang="en-US" dirty="0" smtClean="0"/>
              <a:t>Facilitator Notes:</a:t>
            </a:r>
          </a:p>
          <a:p>
            <a:pPr eaLnBrk="1" hangingPunct="1">
              <a:buFontTx/>
              <a:buChar char="•"/>
            </a:pPr>
            <a:r>
              <a:rPr lang="en-US" dirty="0" smtClean="0"/>
              <a:t>Be sure to identify why the groups are organized the way they are. </a:t>
            </a:r>
          </a:p>
          <a:p>
            <a:pPr eaLnBrk="1" hangingPunct="1">
              <a:buFontTx/>
              <a:buChar char="•"/>
            </a:pPr>
            <a:r>
              <a:rPr lang="en-US" dirty="0" smtClean="0"/>
              <a:t>Each group will need an evaluator and a data collector to capture the group discussion.</a:t>
            </a:r>
          </a:p>
          <a:p>
            <a:pPr eaLnBrk="1" hangingPunct="1">
              <a:buFontTx/>
              <a:buChar char="•"/>
            </a:pPr>
            <a:r>
              <a:rPr lang="en-US" b="1" dirty="0" smtClean="0"/>
              <a:t>Please remind the players that the questions are not meant to constitute a definitive list of items or concerns to be addressed, nor is there a requirement to discuss every question. Participants may identify additional critical questions, issues and decisions as they pertain to the specific module. </a:t>
            </a:r>
          </a:p>
          <a:p>
            <a:pPr eaLnBrk="1" hangingPunct="1"/>
            <a:endParaRPr lang="en-US" b="1" dirty="0" smtClean="0"/>
          </a:p>
          <a:p>
            <a:pPr eaLnBrk="1" hangingPunct="1"/>
            <a:r>
              <a:rPr lang="en-US" dirty="0" smtClean="0"/>
              <a:t>Situation Manual Reference:</a:t>
            </a:r>
          </a:p>
          <a:p>
            <a:pPr eaLnBrk="1" hangingPunct="1">
              <a:buFontTx/>
              <a:buChar char="•"/>
            </a:pPr>
            <a:r>
              <a:rPr lang="en-US" dirty="0" smtClean="0"/>
              <a:t>Page 2 - Introduction</a:t>
            </a:r>
          </a:p>
          <a:p>
            <a:pPr eaLnBrk="1" hangingPunct="1"/>
            <a:endParaRPr lang="en-US" dirty="0" smtClean="0"/>
          </a:p>
          <a:p>
            <a:pPr eaLnBrk="1" hangingPunct="1"/>
            <a:endParaRPr lang="en-US" dirty="0" smtClean="0"/>
          </a:p>
          <a:p>
            <a:pPr eaLnBrk="1" hangingPunct="1"/>
            <a:endParaRPr lang="en-US" dirty="0" smtClean="0"/>
          </a:p>
          <a:p>
            <a:pPr eaLnBrk="1" hangingPunct="1"/>
            <a:endParaRPr lang="en-US" dirty="0" smtClean="0"/>
          </a:p>
          <a:p>
            <a:pPr eaLnBrk="1" hangingPunct="1"/>
            <a:endParaRPr lang="en-US" dirty="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p:spPr>
        <p:txBody>
          <a:bodyPr/>
          <a:lstStyle/>
          <a:p>
            <a:pPr defTabSz="908050" eaLnBrk="1" hangingPunct="1"/>
            <a:fld id="{020EF122-4C85-4850-9156-7CA624F8A705}" type="slidenum">
              <a:rPr lang="en-US" smtClean="0">
                <a:latin typeface="Arial" charset="0"/>
              </a:rPr>
              <a:pPr defTabSz="908050" eaLnBrk="1" hangingPunct="1"/>
              <a:t>9</a:t>
            </a:fld>
            <a:endParaRPr lang="en-US" smtClean="0">
              <a:latin typeface="Arial" charset="0"/>
            </a:endParaRPr>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noFill/>
          <a:ln/>
        </p:spPr>
        <p:txBody>
          <a:bodyPr/>
          <a:lstStyle/>
          <a:p>
            <a:pPr eaLnBrk="1" hangingPunct="1"/>
            <a:r>
              <a:rPr lang="en-US" dirty="0" smtClean="0"/>
              <a:t>Facilitator Notes:</a:t>
            </a:r>
          </a:p>
          <a:p>
            <a:pPr eaLnBrk="1" hangingPunct="1">
              <a:buFontTx/>
              <a:buChar char="•"/>
            </a:pPr>
            <a:r>
              <a:rPr lang="en-US" dirty="0" smtClean="0"/>
              <a:t>This is an open, low-stress, no-fault environment. Varying viewpoints, even disagreements, are expected.  </a:t>
            </a:r>
          </a:p>
          <a:p>
            <a:pPr eaLnBrk="1" hangingPunct="1">
              <a:buFontTx/>
              <a:buChar char="•"/>
            </a:pPr>
            <a:r>
              <a:rPr lang="en-US" dirty="0" smtClean="0"/>
              <a:t>Respond based on your knowledge of current plans and capabilities (i.e., you may use only existing assets) and insights derived from training.</a:t>
            </a:r>
          </a:p>
          <a:p>
            <a:pPr eaLnBrk="1" hangingPunct="1">
              <a:buFontTx/>
              <a:buChar char="•"/>
            </a:pPr>
            <a:r>
              <a:rPr lang="en-US" dirty="0" smtClean="0"/>
              <a:t>Decisions are not precedent setting and may not reflect your organization’s final position on a given issue. This is an opportunity to discuss and present multiple options and possible solutions.</a:t>
            </a:r>
          </a:p>
          <a:p>
            <a:pPr eaLnBrk="1" hangingPunct="1"/>
            <a:endParaRPr lang="en-US" dirty="0" smtClean="0"/>
          </a:p>
          <a:p>
            <a:pPr eaLnBrk="1" hangingPunct="1"/>
            <a:endParaRPr lang="en-US" dirty="0" smtClean="0"/>
          </a:p>
          <a:p>
            <a:pPr eaLnBrk="1" hangingPunct="1"/>
            <a:r>
              <a:rPr lang="en-US" dirty="0" smtClean="0"/>
              <a:t>Situation Manual Reference:</a:t>
            </a:r>
          </a:p>
          <a:p>
            <a:pPr eaLnBrk="1" hangingPunct="1">
              <a:buFontTx/>
              <a:buChar char="•"/>
            </a:pPr>
            <a:r>
              <a:rPr lang="en-US" dirty="0" smtClean="0"/>
              <a:t>Page 2 - Introduction</a:t>
            </a:r>
          </a:p>
          <a:p>
            <a:pPr eaLnBrk="1" hangingPunct="1"/>
            <a:endParaRPr lang="en-US" dirty="0" smtClean="0"/>
          </a:p>
          <a:p>
            <a:pPr eaLnBrk="1" hangingPunct="1"/>
            <a:endParaRPr lang="en-US" dirty="0" smtClean="0"/>
          </a:p>
          <a:p>
            <a:pPr eaLnBrk="1" hangingPunct="1"/>
            <a:endParaRPr lang="en-US" b="1" dirty="0"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8482" name="Rectangle 2"/>
          <p:cNvSpPr>
            <a:spLocks noGrp="1" noChangeArrowheads="1"/>
          </p:cNvSpPr>
          <p:nvPr>
            <p:ph type="ctrTitle"/>
          </p:nvPr>
        </p:nvSpPr>
        <p:spPr>
          <a:xfrm>
            <a:off x="304800" y="457200"/>
            <a:ext cx="8239125" cy="2590800"/>
          </a:xfrm>
        </p:spPr>
        <p:txBody>
          <a:bodyPr/>
          <a:lstStyle>
            <a:lvl1pPr>
              <a:defRPr/>
            </a:lvl1pPr>
          </a:lstStyle>
          <a:p>
            <a:r>
              <a:rPr lang="en-US" smtClean="0"/>
              <a:t>Click to edit Master title style</a:t>
            </a:r>
            <a:endParaRPr lang="en-US" dirty="0"/>
          </a:p>
        </p:txBody>
      </p:sp>
      <p:sp>
        <p:nvSpPr>
          <p:cNvPr id="148483" name="Rectangle 3"/>
          <p:cNvSpPr>
            <a:spLocks noGrp="1" noChangeArrowheads="1"/>
          </p:cNvSpPr>
          <p:nvPr>
            <p:ph type="subTitle" idx="1"/>
          </p:nvPr>
        </p:nvSpPr>
        <p:spPr bwMode="auto">
          <a:xfrm>
            <a:off x="381000" y="3657600"/>
            <a:ext cx="7769225" cy="609600"/>
          </a:xfrm>
          <a:prstGeom prst="rect">
            <a:avLst/>
          </a:prstGeom>
          <a:noFill/>
          <a:ln>
            <a:miter lim="800000"/>
            <a:headEnd/>
            <a:tailEnd/>
          </a:ln>
        </p:spPr>
        <p:txBody>
          <a:bodyPr vert="horz" wrap="square" lIns="91440" tIns="45720" rIns="91440" bIns="45720" numCol="1" anchor="t" anchorCtr="0" compatLnSpc="1">
            <a:prstTxWarp prst="textNoShape">
              <a:avLst/>
            </a:prstTxWarp>
          </a:bodyPr>
          <a:lstStyle>
            <a:lvl1pPr marL="0" indent="0">
              <a:buFont typeface="Wingdings" pitchFamily="2" charset="2"/>
              <a:buNone/>
              <a:defRPr sz="2400">
                <a:solidFill>
                  <a:srgbClr val="333333"/>
                </a:solidFill>
              </a:defRPr>
            </a:lvl1pPr>
          </a:lstStyle>
          <a:p>
            <a:r>
              <a:rPr lang="en-US" smtClean="0"/>
              <a:t>Click to edit Master subtitle style</a:t>
            </a:r>
            <a:endParaRPr lang="en-US" dirty="0" smtClean="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pPr>
              <a:defRPr/>
            </a:pPr>
            <a:fld id="{52134685-8FAB-452B-BAE6-21DAB4AA2549}"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4475" y="0"/>
            <a:ext cx="2092325" cy="61261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15913" y="0"/>
            <a:ext cx="6126162" cy="61261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pPr>
              <a:defRPr/>
            </a:pPr>
            <a:fld id="{1D6BC4C1-84FA-4A8A-8C2B-12966515138C}"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lipArtAndTx" preserve="1">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315913" y="0"/>
            <a:ext cx="7469187" cy="1050925"/>
          </a:xfrm>
        </p:spPr>
        <p:txBody>
          <a:bodyPr/>
          <a:lstStyle/>
          <a:p>
            <a:r>
              <a:rPr lang="en-US" smtClean="0"/>
              <a:t>Click to edit Master title style</a:t>
            </a:r>
            <a:endParaRPr lang="en-US"/>
          </a:p>
        </p:txBody>
      </p:sp>
      <p:sp>
        <p:nvSpPr>
          <p:cNvPr id="3" name="ClipArt Placeholder 2"/>
          <p:cNvSpPr>
            <a:spLocks noGrp="1"/>
          </p:cNvSpPr>
          <p:nvPr>
            <p:ph type="clipArt" sz="half" idx="1"/>
          </p:nvPr>
        </p:nvSpPr>
        <p:spPr>
          <a:xfrm>
            <a:off x="457200" y="1600200"/>
            <a:ext cx="4038600" cy="4525963"/>
          </a:xfrm>
          <a:prstGeom prst="rect">
            <a:avLst/>
          </a:prstGeom>
        </p:spPr>
        <p:txBody>
          <a:bodyPr/>
          <a:lstStyle/>
          <a:p>
            <a:pPr lvl="0"/>
            <a:endParaRPr lang="en-US" noProof="0" dirty="0" smtClean="0"/>
          </a:p>
        </p:txBody>
      </p:sp>
      <p:sp>
        <p:nvSpPr>
          <p:cNvPr id="4" name="Text Placeholder 3"/>
          <p:cNvSpPr>
            <a:spLocks noGrp="1"/>
          </p:cNvSpPr>
          <p:nvPr>
            <p:ph type="body" sz="half" idx="2"/>
          </p:nvPr>
        </p:nvSpPr>
        <p:spPr>
          <a:xfrm>
            <a:off x="4648200" y="1600200"/>
            <a:ext cx="4038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6"/>
          <p:cNvSpPr>
            <a:spLocks noGrp="1" noChangeArrowheads="1"/>
          </p:cNvSpPr>
          <p:nvPr>
            <p:ph type="sldNum" sz="quarter" idx="10"/>
          </p:nvPr>
        </p:nvSpPr>
        <p:spPr>
          <a:ln/>
        </p:spPr>
        <p:txBody>
          <a:bodyPr/>
          <a:lstStyle>
            <a:lvl1pPr>
              <a:defRPr/>
            </a:lvl1pPr>
          </a:lstStyle>
          <a:p>
            <a:pPr>
              <a:defRPr/>
            </a:pPr>
            <a:fld id="{EAA237CB-0E59-4091-8BA2-1A7FE8E91111}"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Slide Number Placeholder 4"/>
          <p:cNvSpPr txBox="1">
            <a:spLocks noGrp="1"/>
          </p:cNvSpPr>
          <p:nvPr userDrawn="1"/>
        </p:nvSpPr>
        <p:spPr bwMode="auto">
          <a:xfrm>
            <a:off x="8534400" y="6400800"/>
            <a:ext cx="381000" cy="228600"/>
          </a:xfrm>
          <a:prstGeom prst="rect">
            <a:avLst/>
          </a:prstGeom>
          <a:noFill/>
          <a:ln>
            <a:noFill/>
          </a:ln>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r" eaLnBrk="1" hangingPunct="1">
              <a:defRPr/>
            </a:pPr>
            <a:fld id="{EFAA1526-EAE5-4277-8FF5-81689AA5A012}" type="slidenum">
              <a:rPr lang="en-US" sz="1100" smtClean="0">
                <a:solidFill>
                  <a:srgbClr val="000066"/>
                </a:solidFill>
              </a:rPr>
              <a:pPr algn="r" eaLnBrk="1" hangingPunct="1">
                <a:defRPr/>
              </a:pPr>
              <a:t>‹#›</a:t>
            </a:fld>
            <a:endParaRPr lang="en-US" sz="1100" smtClean="0">
              <a:solidFill>
                <a:srgbClr val="000066"/>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sldNum" sz="quarter" idx="10"/>
          </p:nvPr>
        </p:nvSpPr>
        <p:spPr/>
        <p:txBody>
          <a:bodyPr/>
          <a:lstStyle>
            <a:lvl1pPr>
              <a:defRPr/>
            </a:lvl1pPr>
          </a:lstStyle>
          <a:p>
            <a:pPr>
              <a:defRPr/>
            </a:pPr>
            <a:fld id="{213C4C4B-10A4-4BDA-BA9A-E59A1F005628}"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6"/>
          <p:cNvSpPr>
            <a:spLocks noGrp="1" noChangeArrowheads="1"/>
          </p:cNvSpPr>
          <p:nvPr>
            <p:ph type="sldNum" sz="quarter" idx="10"/>
          </p:nvPr>
        </p:nvSpPr>
        <p:spPr>
          <a:ln/>
        </p:spPr>
        <p:txBody>
          <a:bodyPr/>
          <a:lstStyle>
            <a:lvl1pPr>
              <a:defRPr/>
            </a:lvl1pPr>
          </a:lstStyle>
          <a:p>
            <a:pPr>
              <a:defRPr/>
            </a:pPr>
            <a:fld id="{D814C810-DE74-4D74-BB08-91CBE111E85B}"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6"/>
          <p:cNvSpPr>
            <a:spLocks noGrp="1" noChangeArrowheads="1"/>
          </p:cNvSpPr>
          <p:nvPr>
            <p:ph type="sldNum" sz="quarter" idx="10"/>
          </p:nvPr>
        </p:nvSpPr>
        <p:spPr>
          <a:ln/>
        </p:spPr>
        <p:txBody>
          <a:bodyPr/>
          <a:lstStyle>
            <a:lvl1pPr>
              <a:defRPr/>
            </a:lvl1pPr>
          </a:lstStyle>
          <a:p>
            <a:pPr>
              <a:defRPr/>
            </a:pPr>
            <a:fld id="{6B208428-2CA1-4F70-986D-F1C4FDD92E4B}"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sldNum" sz="quarter" idx="10"/>
          </p:nvPr>
        </p:nvSpPr>
        <p:spPr>
          <a:ln/>
        </p:spPr>
        <p:txBody>
          <a:bodyPr/>
          <a:lstStyle>
            <a:lvl1pPr>
              <a:defRPr/>
            </a:lvl1pPr>
          </a:lstStyle>
          <a:p>
            <a:pPr>
              <a:defRPr/>
            </a:pPr>
            <a:fld id="{305BDC94-F72C-4EEA-95B8-0C8F827913AB}"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6"/>
          <p:cNvSpPr>
            <a:spLocks noGrp="1" noChangeArrowheads="1"/>
          </p:cNvSpPr>
          <p:nvPr>
            <p:ph type="sldNum" sz="quarter" idx="10"/>
          </p:nvPr>
        </p:nvSpPr>
        <p:spPr>
          <a:ln/>
        </p:spPr>
        <p:txBody>
          <a:bodyPr/>
          <a:lstStyle>
            <a:lvl1pPr>
              <a:defRPr/>
            </a:lvl1pPr>
          </a:lstStyle>
          <a:p>
            <a:pPr>
              <a:defRPr/>
            </a:pPr>
            <a:fld id="{7D434FBB-193C-4557-85B7-794F9944C9A1}"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pPr>
              <a:defRPr/>
            </a:pPr>
            <a:fld id="{D9CA6B72-87DE-4881-90C6-7FBEE47DD0E9}"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pPr>
              <a:defRPr/>
            </a:pPr>
            <a:fld id="{F4F81A66-07C6-4498-8F40-0412578E4D4B}"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pPr>
              <a:defRPr/>
            </a:pPr>
            <a:fld id="{7847AA57-99D2-4D44-864A-5A4DFEBB87C2}"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381000"/>
            <a:ext cx="7469188" cy="25908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smtClean="0"/>
              <a:t>Office of Infrastructure Protection Sector-Specific Tabletop Exercise Program (IP-SSTEP) Chemical Sector</a:t>
            </a:r>
          </a:p>
        </p:txBody>
      </p:sp>
      <p:sp>
        <p:nvSpPr>
          <p:cNvPr id="147462" name="Rectangle 6"/>
          <p:cNvSpPr>
            <a:spLocks noGrp="1" noChangeArrowheads="1"/>
          </p:cNvSpPr>
          <p:nvPr>
            <p:ph type="sldNum" sz="quarter" idx="4"/>
          </p:nvPr>
        </p:nvSpPr>
        <p:spPr bwMode="black">
          <a:xfrm>
            <a:off x="8610600" y="6429375"/>
            <a:ext cx="457200" cy="2603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spAutoFit/>
          </a:bodyPr>
          <a:lstStyle>
            <a:lvl1pPr>
              <a:defRPr sz="1100">
                <a:solidFill>
                  <a:srgbClr val="FFFFFF"/>
                </a:solidFill>
              </a:defRPr>
            </a:lvl1pPr>
          </a:lstStyle>
          <a:p>
            <a:pPr>
              <a:defRPr/>
            </a:pPr>
            <a:fld id="{4B672A46-2784-4B14-9E07-5C84732E89B5}" type="slidenum">
              <a:rPr lang="en-US"/>
              <a:pPr>
                <a:defRPr/>
              </a:pPr>
              <a:t>‹#›</a:t>
            </a:fld>
            <a:endParaRPr lang="en-US"/>
          </a:p>
        </p:txBody>
      </p:sp>
      <p:sp>
        <p:nvSpPr>
          <p:cNvPr id="1028" name="Rectangle 7"/>
          <p:cNvSpPr>
            <a:spLocks noChangeArrowheads="1"/>
          </p:cNvSpPr>
          <p:nvPr/>
        </p:nvSpPr>
        <p:spPr bwMode="black">
          <a:xfrm>
            <a:off x="5791200" y="6400800"/>
            <a:ext cx="3505200" cy="304800"/>
          </a:xfrm>
          <a:prstGeom prst="rect">
            <a:avLst/>
          </a:prstGeom>
          <a:noFill/>
          <a:ln w="9525">
            <a:noFill/>
            <a:miter lim="800000"/>
            <a:headEnd/>
            <a:tailEnd/>
          </a:ln>
        </p:spPr>
        <p:txBody>
          <a:bodyPr anchor="b"/>
          <a:lstStyle/>
          <a:p>
            <a:pPr>
              <a:defRPr/>
            </a:pPr>
            <a:r>
              <a:rPr lang="en-US" sz="1100">
                <a:solidFill>
                  <a:srgbClr val="FFFFFF"/>
                </a:solidFill>
              </a:rPr>
              <a:t>Presenter’s Name          June 17, 2003</a:t>
            </a:r>
          </a:p>
        </p:txBody>
      </p:sp>
      <p:pic>
        <p:nvPicPr>
          <p:cNvPr id="1029" name="Picture 16" descr="DHS_for_ppt"/>
          <p:cNvPicPr>
            <a:picLocks noChangeAspect="1" noChangeArrowheads="1"/>
          </p:cNvPicPr>
          <p:nvPr/>
        </p:nvPicPr>
        <p:blipFill>
          <a:blip r:embed="rId14" cstate="print"/>
          <a:srcRect/>
          <a:stretch>
            <a:fillRect/>
          </a:stretch>
        </p:blipFill>
        <p:spPr bwMode="auto">
          <a:xfrm>
            <a:off x="444500" y="6032500"/>
            <a:ext cx="2211388" cy="688975"/>
          </a:xfrm>
          <a:prstGeom prst="rect">
            <a:avLst/>
          </a:prstGeom>
          <a:noFill/>
          <a:ln w="9525">
            <a:noFill/>
            <a:miter lim="800000"/>
            <a:headEnd/>
            <a:tailEnd/>
          </a:ln>
        </p:spPr>
      </p:pic>
    </p:spTree>
  </p:cSld>
  <p:clrMap bg1="dk2" tx1="lt1" bg2="dk1" tx2="lt2" accent1="accent1" accent2="accent2" accent3="accent3" accent4="accent4" accent5="accent5" accent6="accent6" hlink="hlink" folHlink="folHlink"/>
  <p:sldLayoutIdLst>
    <p:sldLayoutId id="2147483728" r:id="rId1"/>
    <p:sldLayoutId id="2147483729"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Lst>
  <p:hf hdr="0" ftr="0" dt="0"/>
  <p:txStyles>
    <p:titleStyle>
      <a:lvl1pPr algn="l" rtl="0" eaLnBrk="0" fontAlgn="base" hangingPunct="0">
        <a:spcBef>
          <a:spcPct val="0"/>
        </a:spcBef>
        <a:spcAft>
          <a:spcPct val="0"/>
        </a:spcAft>
        <a:defRPr sz="4200">
          <a:solidFill>
            <a:srgbClr val="000063"/>
          </a:solidFill>
          <a:latin typeface="+mj-lt"/>
          <a:ea typeface="+mj-ea"/>
          <a:cs typeface="+mj-cs"/>
        </a:defRPr>
      </a:lvl1pPr>
      <a:lvl2pPr algn="l" rtl="0" eaLnBrk="0" fontAlgn="base" hangingPunct="0">
        <a:spcBef>
          <a:spcPct val="0"/>
        </a:spcBef>
        <a:spcAft>
          <a:spcPct val="0"/>
        </a:spcAft>
        <a:defRPr sz="4200">
          <a:solidFill>
            <a:srgbClr val="000063"/>
          </a:solidFill>
          <a:latin typeface="Times New Roman" pitchFamily="18" charset="0"/>
        </a:defRPr>
      </a:lvl2pPr>
      <a:lvl3pPr algn="l" rtl="0" eaLnBrk="0" fontAlgn="base" hangingPunct="0">
        <a:spcBef>
          <a:spcPct val="0"/>
        </a:spcBef>
        <a:spcAft>
          <a:spcPct val="0"/>
        </a:spcAft>
        <a:defRPr sz="4200">
          <a:solidFill>
            <a:srgbClr val="000063"/>
          </a:solidFill>
          <a:latin typeface="Times New Roman" pitchFamily="18" charset="0"/>
        </a:defRPr>
      </a:lvl3pPr>
      <a:lvl4pPr algn="l" rtl="0" eaLnBrk="0" fontAlgn="base" hangingPunct="0">
        <a:spcBef>
          <a:spcPct val="0"/>
        </a:spcBef>
        <a:spcAft>
          <a:spcPct val="0"/>
        </a:spcAft>
        <a:defRPr sz="4200">
          <a:solidFill>
            <a:srgbClr val="000063"/>
          </a:solidFill>
          <a:latin typeface="Times New Roman" pitchFamily="18" charset="0"/>
        </a:defRPr>
      </a:lvl4pPr>
      <a:lvl5pPr algn="l" rtl="0" eaLnBrk="0" fontAlgn="base" hangingPunct="0">
        <a:spcBef>
          <a:spcPct val="0"/>
        </a:spcBef>
        <a:spcAft>
          <a:spcPct val="0"/>
        </a:spcAft>
        <a:defRPr sz="4200">
          <a:solidFill>
            <a:srgbClr val="000063"/>
          </a:solidFill>
          <a:latin typeface="Times New Roman" pitchFamily="18" charset="0"/>
        </a:defRPr>
      </a:lvl5pPr>
      <a:lvl6pPr marL="457200" algn="l" rtl="0" eaLnBrk="0" fontAlgn="base" hangingPunct="0">
        <a:spcBef>
          <a:spcPct val="0"/>
        </a:spcBef>
        <a:spcAft>
          <a:spcPct val="0"/>
        </a:spcAft>
        <a:defRPr sz="4200">
          <a:solidFill>
            <a:srgbClr val="000063"/>
          </a:solidFill>
          <a:latin typeface="Times New Roman" pitchFamily="18" charset="0"/>
        </a:defRPr>
      </a:lvl6pPr>
      <a:lvl7pPr marL="914400" algn="l" rtl="0" eaLnBrk="0" fontAlgn="base" hangingPunct="0">
        <a:spcBef>
          <a:spcPct val="0"/>
        </a:spcBef>
        <a:spcAft>
          <a:spcPct val="0"/>
        </a:spcAft>
        <a:defRPr sz="4200">
          <a:solidFill>
            <a:srgbClr val="000063"/>
          </a:solidFill>
          <a:latin typeface="Times New Roman" pitchFamily="18" charset="0"/>
        </a:defRPr>
      </a:lvl7pPr>
      <a:lvl8pPr marL="1371600" algn="l" rtl="0" eaLnBrk="0" fontAlgn="base" hangingPunct="0">
        <a:spcBef>
          <a:spcPct val="0"/>
        </a:spcBef>
        <a:spcAft>
          <a:spcPct val="0"/>
        </a:spcAft>
        <a:defRPr sz="4200">
          <a:solidFill>
            <a:srgbClr val="000063"/>
          </a:solidFill>
          <a:latin typeface="Times New Roman" pitchFamily="18" charset="0"/>
        </a:defRPr>
      </a:lvl8pPr>
      <a:lvl9pPr marL="1828800" algn="l" rtl="0" eaLnBrk="0" fontAlgn="base" hangingPunct="0">
        <a:spcBef>
          <a:spcPct val="0"/>
        </a:spcBef>
        <a:spcAft>
          <a:spcPct val="0"/>
        </a:spcAft>
        <a:defRPr sz="4200">
          <a:solidFill>
            <a:srgbClr val="000063"/>
          </a:solidFill>
          <a:latin typeface="Times New Roman" pitchFamily="18" charset="0"/>
        </a:defRPr>
      </a:lvl9pPr>
    </p:titleStyle>
    <p:bodyStyle>
      <a:lvl1pPr marL="233363" indent="-233363" algn="l" rtl="0" eaLnBrk="0" fontAlgn="base" hangingPunct="0">
        <a:spcBef>
          <a:spcPct val="60000"/>
        </a:spcBef>
        <a:spcAft>
          <a:spcPct val="0"/>
        </a:spcAft>
        <a:buClr>
          <a:srgbClr val="B0B1B3"/>
        </a:buClr>
        <a:buFont typeface="Wingdings" pitchFamily="2" charset="2"/>
        <a:buChar char="§"/>
        <a:defRPr sz="2200">
          <a:solidFill>
            <a:srgbClr val="EFF7FF"/>
          </a:solidFill>
          <a:latin typeface="+mn-lt"/>
          <a:ea typeface="+mn-ea"/>
          <a:cs typeface="+mn-cs"/>
        </a:defRPr>
      </a:lvl1pPr>
      <a:lvl2pPr marL="571500" indent="-223838" algn="l" rtl="0" eaLnBrk="0" fontAlgn="base" hangingPunct="0">
        <a:spcBef>
          <a:spcPct val="30000"/>
        </a:spcBef>
        <a:spcAft>
          <a:spcPct val="0"/>
        </a:spcAft>
        <a:buClr>
          <a:srgbClr val="B0B1B3"/>
        </a:buClr>
        <a:buFont typeface="Wingdings" pitchFamily="2" charset="2"/>
        <a:buChar char="§"/>
        <a:defRPr sz="1700">
          <a:solidFill>
            <a:srgbClr val="EFF7FF"/>
          </a:solidFill>
          <a:latin typeface="+mn-lt"/>
        </a:defRPr>
      </a:lvl2pPr>
      <a:lvl3pPr marL="909638" indent="-222250" algn="l" rtl="0" eaLnBrk="0" fontAlgn="base" hangingPunct="0">
        <a:spcBef>
          <a:spcPct val="30000"/>
        </a:spcBef>
        <a:spcAft>
          <a:spcPct val="0"/>
        </a:spcAft>
        <a:buClr>
          <a:srgbClr val="B0B1B3"/>
        </a:buClr>
        <a:buFont typeface="Wingdings" pitchFamily="2" charset="2"/>
        <a:buChar char="§"/>
        <a:defRPr sz="2000">
          <a:solidFill>
            <a:srgbClr val="EFF7FF"/>
          </a:solidFill>
          <a:latin typeface="+mn-lt"/>
        </a:defRPr>
      </a:lvl3pPr>
      <a:lvl4pPr marL="1258888" indent="-231775" algn="l" rtl="0" eaLnBrk="0" fontAlgn="base" hangingPunct="0">
        <a:spcBef>
          <a:spcPct val="30000"/>
        </a:spcBef>
        <a:spcAft>
          <a:spcPct val="0"/>
        </a:spcAft>
        <a:buClr>
          <a:srgbClr val="B0B1B3"/>
        </a:buClr>
        <a:buFont typeface="Wingdings" pitchFamily="2" charset="2"/>
        <a:buChar char="§"/>
        <a:defRPr sz="1700">
          <a:solidFill>
            <a:srgbClr val="EFF7FF"/>
          </a:solidFill>
          <a:latin typeface="+mn-lt"/>
        </a:defRPr>
      </a:lvl4pPr>
      <a:lvl5pPr marL="1598613" indent="-222250" algn="l" rtl="0" eaLnBrk="0" fontAlgn="base" hangingPunct="0">
        <a:spcBef>
          <a:spcPct val="30000"/>
        </a:spcBef>
        <a:spcAft>
          <a:spcPct val="0"/>
        </a:spcAft>
        <a:buClr>
          <a:srgbClr val="B0B1B3"/>
        </a:buClr>
        <a:buFont typeface="Wingdings" pitchFamily="2" charset="2"/>
        <a:buChar char="§"/>
        <a:defRPr sz="2000">
          <a:solidFill>
            <a:srgbClr val="EFF7FF"/>
          </a:solidFill>
          <a:latin typeface="+mn-lt"/>
        </a:defRPr>
      </a:lvl5pPr>
      <a:lvl6pPr marL="2055813" indent="-222250" algn="l" rtl="0" eaLnBrk="0" fontAlgn="base" hangingPunct="0">
        <a:spcBef>
          <a:spcPct val="30000"/>
        </a:spcBef>
        <a:spcAft>
          <a:spcPct val="0"/>
        </a:spcAft>
        <a:buClr>
          <a:srgbClr val="B0B1B3"/>
        </a:buClr>
        <a:buFont typeface="Wingdings" pitchFamily="2" charset="2"/>
        <a:buChar char="§"/>
        <a:defRPr sz="2000">
          <a:solidFill>
            <a:srgbClr val="EFF7FF"/>
          </a:solidFill>
          <a:latin typeface="+mn-lt"/>
        </a:defRPr>
      </a:lvl6pPr>
      <a:lvl7pPr marL="2513013" indent="-222250" algn="l" rtl="0" eaLnBrk="0" fontAlgn="base" hangingPunct="0">
        <a:spcBef>
          <a:spcPct val="30000"/>
        </a:spcBef>
        <a:spcAft>
          <a:spcPct val="0"/>
        </a:spcAft>
        <a:buClr>
          <a:srgbClr val="B0B1B3"/>
        </a:buClr>
        <a:buFont typeface="Wingdings" pitchFamily="2" charset="2"/>
        <a:buChar char="§"/>
        <a:defRPr sz="2000">
          <a:solidFill>
            <a:srgbClr val="EFF7FF"/>
          </a:solidFill>
          <a:latin typeface="+mn-lt"/>
        </a:defRPr>
      </a:lvl7pPr>
      <a:lvl8pPr marL="2970213" indent="-222250" algn="l" rtl="0" eaLnBrk="0" fontAlgn="base" hangingPunct="0">
        <a:spcBef>
          <a:spcPct val="30000"/>
        </a:spcBef>
        <a:spcAft>
          <a:spcPct val="0"/>
        </a:spcAft>
        <a:buClr>
          <a:srgbClr val="B0B1B3"/>
        </a:buClr>
        <a:buFont typeface="Wingdings" pitchFamily="2" charset="2"/>
        <a:buChar char="§"/>
        <a:defRPr sz="2000">
          <a:solidFill>
            <a:srgbClr val="EFF7FF"/>
          </a:solidFill>
          <a:latin typeface="+mn-lt"/>
        </a:defRPr>
      </a:lvl8pPr>
      <a:lvl9pPr marL="3427413" indent="-222250" algn="l" rtl="0" eaLnBrk="0" fontAlgn="base" hangingPunct="0">
        <a:spcBef>
          <a:spcPct val="30000"/>
        </a:spcBef>
        <a:spcAft>
          <a:spcPct val="0"/>
        </a:spcAft>
        <a:buClr>
          <a:srgbClr val="B0B1B3"/>
        </a:buClr>
        <a:buFont typeface="Wingdings" pitchFamily="2" charset="2"/>
        <a:buChar char="§"/>
        <a:defRPr sz="2000">
          <a:solidFill>
            <a:srgbClr val="EFF7F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1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mv"/><Relationship Id="rId1" Type="http://schemas.microsoft.com/office/2007/relationships/media" Target="../media/media2.wmv"/><Relationship Id="rId5" Type="http://schemas.openxmlformats.org/officeDocument/2006/relationships/image" Target="../media/image3.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jpeg"/></Relationships>
</file>

<file path=ppt/slides/_rels/slide3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hyperlink" Target="mailto:chemicalsector@hq.dhs.gov"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ctrTitle"/>
          </p:nvPr>
        </p:nvSpPr>
        <p:spPr>
          <a:xfrm>
            <a:off x="152400" y="381000"/>
            <a:ext cx="8686800" cy="3352800"/>
          </a:xfrm>
          <a:noFill/>
        </p:spPr>
        <p:txBody>
          <a:bodyPr anchor="t"/>
          <a:lstStyle/>
          <a:p>
            <a:pPr>
              <a:spcBef>
                <a:spcPts val="1800"/>
              </a:spcBef>
            </a:pPr>
            <a:r>
              <a:rPr lang="en-US" dirty="0" smtClean="0"/>
              <a:t>U.S. Department of Homeland Security </a:t>
            </a:r>
            <a:br>
              <a:rPr lang="en-US" dirty="0" smtClean="0"/>
            </a:br>
            <a:r>
              <a:rPr lang="en-US" dirty="0" smtClean="0"/>
              <a:t>Cyber Tabletop Exercise for the </a:t>
            </a:r>
            <a:br>
              <a:rPr lang="en-US" dirty="0" smtClean="0"/>
            </a:br>
            <a:r>
              <a:rPr lang="en-US" dirty="0" smtClean="0"/>
              <a:t>Chemical Sector - </a:t>
            </a:r>
            <a:br>
              <a:rPr lang="en-US" dirty="0" smtClean="0"/>
            </a:br>
            <a:r>
              <a:rPr lang="en-US" dirty="0" smtClean="0"/>
              <a:t>Business/Corporate Network Compromise</a:t>
            </a:r>
          </a:p>
        </p:txBody>
      </p:sp>
      <p:sp>
        <p:nvSpPr>
          <p:cNvPr id="4099" name="Rectangle 7"/>
          <p:cNvSpPr>
            <a:spLocks noGrp="1" noChangeArrowheads="1"/>
          </p:cNvSpPr>
          <p:nvPr>
            <p:ph type="subTitle" idx="1"/>
          </p:nvPr>
        </p:nvSpPr>
        <p:spPr>
          <a:xfrm>
            <a:off x="228600" y="3886200"/>
            <a:ext cx="7845425" cy="1066800"/>
          </a:xfrm>
          <a:noFill/>
        </p:spPr>
        <p:txBody>
          <a:bodyPr/>
          <a:lstStyle/>
          <a:p>
            <a:r>
              <a:rPr lang="en-US" sz="2500" dirty="0" smtClean="0"/>
              <a:t>[Insert Organization Represented]</a:t>
            </a:r>
          </a:p>
          <a:p>
            <a:r>
              <a:rPr lang="en-US" sz="2500" dirty="0" smtClean="0"/>
              <a:t>[Insert Exercise Date]</a:t>
            </a:r>
          </a:p>
          <a:p>
            <a:endParaRPr lang="en-US" sz="2500" dirty="0" smtClean="0"/>
          </a:p>
          <a:p>
            <a:endParaRPr lang="en-US" dirty="0" smtClean="0"/>
          </a:p>
        </p:txBody>
      </p:sp>
      <p:pic>
        <p:nvPicPr>
          <p:cNvPr id="4101" name="Picture 13" descr="DHS_GrayTypeLogo"/>
          <p:cNvPicPr>
            <a:picLocks noChangeAspect="1" noChangeArrowheads="1"/>
          </p:cNvPicPr>
          <p:nvPr/>
        </p:nvPicPr>
        <p:blipFill>
          <a:blip r:embed="rId3" cstate="print"/>
          <a:srcRect/>
          <a:stretch>
            <a:fillRect/>
          </a:stretch>
        </p:blipFill>
        <p:spPr bwMode="auto">
          <a:xfrm>
            <a:off x="431800" y="5486400"/>
            <a:ext cx="3683000" cy="1071563"/>
          </a:xfrm>
          <a:prstGeom prst="rect">
            <a:avLst/>
          </a:prstGeom>
          <a:noFill/>
          <a:ln w="9525">
            <a:noFill/>
            <a:miter lim="800000"/>
            <a:headEnd/>
            <a:tailEnd/>
          </a:ln>
        </p:spPr>
      </p:pic>
      <p:sp>
        <p:nvSpPr>
          <p:cNvPr id="4102" name="Slide Number Placeholder 4"/>
          <p:cNvSpPr txBox="1">
            <a:spLocks noGrp="1"/>
          </p:cNvSpPr>
          <p:nvPr/>
        </p:nvSpPr>
        <p:spPr bwMode="auto">
          <a:xfrm>
            <a:off x="8534400" y="6400800"/>
            <a:ext cx="381000" cy="228600"/>
          </a:xfrm>
          <a:prstGeom prst="rect">
            <a:avLst/>
          </a:prstGeom>
          <a:noFill/>
          <a:ln w="9525">
            <a:noFill/>
            <a:miter lim="800000"/>
            <a:headEnd/>
            <a:tailEnd/>
          </a:ln>
        </p:spPr>
        <p:txBody>
          <a:bodyPr/>
          <a:lstStyle/>
          <a:p>
            <a:pPr algn="r" eaLnBrk="1" hangingPunct="1"/>
            <a:fld id="{2DFEA093-DBA2-4DFD-84C9-8FAC3C45F88B}" type="slidenum">
              <a:rPr lang="en-US" sz="1100">
                <a:solidFill>
                  <a:srgbClr val="000066"/>
                </a:solidFill>
              </a:rPr>
              <a:pPr algn="r" eaLnBrk="1" hangingPunct="1"/>
              <a:t>1</a:t>
            </a:fld>
            <a:endParaRPr lang="en-US" sz="1100">
              <a:solidFill>
                <a:srgbClr val="000066"/>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7"/>
          <p:cNvSpPr>
            <a:spLocks noChangeArrowheads="1"/>
          </p:cNvSpPr>
          <p:nvPr/>
        </p:nvSpPr>
        <p:spPr bwMode="auto">
          <a:xfrm>
            <a:off x="228600" y="1066800"/>
            <a:ext cx="8382000" cy="4525963"/>
          </a:xfrm>
          <a:prstGeom prst="rect">
            <a:avLst/>
          </a:prstGeom>
          <a:noFill/>
          <a:ln w="9525">
            <a:noFill/>
            <a:miter lim="800000"/>
            <a:headEnd/>
            <a:tailEnd/>
          </a:ln>
        </p:spPr>
        <p:txBody>
          <a:bodyPr/>
          <a:lstStyle/>
          <a:p>
            <a:pPr marL="231775" indent="-231775">
              <a:spcBef>
                <a:spcPct val="20000"/>
              </a:spcBef>
              <a:buClr>
                <a:srgbClr val="4D4D4D"/>
              </a:buClr>
              <a:buFont typeface="Wingdings" pitchFamily="2" charset="2"/>
              <a:buChar char="§"/>
            </a:pPr>
            <a:r>
              <a:rPr lang="en-US" sz="2200" dirty="0">
                <a:solidFill>
                  <a:srgbClr val="292929"/>
                </a:solidFill>
              </a:rPr>
              <a:t>Assume cooperation and support from other responders and </a:t>
            </a:r>
            <a:r>
              <a:rPr lang="en-US" sz="2200" dirty="0" smtClean="0">
                <a:solidFill>
                  <a:srgbClr val="292929"/>
                </a:solidFill>
              </a:rPr>
              <a:t>agencies</a:t>
            </a:r>
            <a:endParaRPr lang="en-US" sz="2200" dirty="0">
              <a:solidFill>
                <a:srgbClr val="292929"/>
              </a:solidFill>
            </a:endParaRPr>
          </a:p>
          <a:p>
            <a:pPr marL="231775" indent="-231775">
              <a:spcBef>
                <a:spcPct val="20000"/>
              </a:spcBef>
              <a:buClr>
                <a:srgbClr val="4D4D4D"/>
              </a:buClr>
              <a:buFont typeface="Wingdings" pitchFamily="2" charset="2"/>
              <a:buChar char="§"/>
            </a:pPr>
            <a:r>
              <a:rPr lang="en-US" sz="2200" dirty="0">
                <a:solidFill>
                  <a:srgbClr val="292929"/>
                </a:solidFill>
              </a:rPr>
              <a:t>Problem-solving efforts should be the focus. Issue identification is not as valuable as suggestions and recommended </a:t>
            </a:r>
            <a:r>
              <a:rPr lang="en-US" sz="2200" dirty="0" smtClean="0">
                <a:solidFill>
                  <a:srgbClr val="292929"/>
                </a:solidFill>
              </a:rPr>
              <a:t>actions </a:t>
            </a:r>
            <a:endParaRPr lang="en-US" sz="2200" dirty="0">
              <a:solidFill>
                <a:srgbClr val="292929"/>
              </a:solidFill>
            </a:endParaRPr>
          </a:p>
          <a:p>
            <a:pPr marL="231775" indent="-231775">
              <a:spcBef>
                <a:spcPct val="20000"/>
              </a:spcBef>
              <a:buClr>
                <a:srgbClr val="4D4D4D"/>
              </a:buClr>
              <a:buFont typeface="Wingdings" pitchFamily="2" charset="2"/>
              <a:buChar char="§"/>
            </a:pPr>
            <a:r>
              <a:rPr lang="en-US" sz="2200" dirty="0">
                <a:solidFill>
                  <a:srgbClr val="292929"/>
                </a:solidFill>
              </a:rPr>
              <a:t>The situation updates, written material, and resources provided are the basis for discussion; there are no situational or surprise </a:t>
            </a:r>
            <a:r>
              <a:rPr lang="en-US" sz="2200" dirty="0" smtClean="0">
                <a:solidFill>
                  <a:srgbClr val="292929"/>
                </a:solidFill>
              </a:rPr>
              <a:t>injects </a:t>
            </a:r>
            <a:endParaRPr lang="en-US" sz="2200" dirty="0">
              <a:solidFill>
                <a:srgbClr val="292929"/>
              </a:solidFill>
            </a:endParaRPr>
          </a:p>
        </p:txBody>
      </p:sp>
      <p:sp>
        <p:nvSpPr>
          <p:cNvPr id="13315" name="Rectangle 8"/>
          <p:cNvSpPr>
            <a:spLocks noChangeArrowheads="1"/>
          </p:cNvSpPr>
          <p:nvPr/>
        </p:nvSpPr>
        <p:spPr bwMode="auto">
          <a:xfrm>
            <a:off x="228600" y="76200"/>
            <a:ext cx="8534400" cy="990600"/>
          </a:xfrm>
          <a:prstGeom prst="rect">
            <a:avLst/>
          </a:prstGeom>
          <a:noFill/>
          <a:ln w="9525">
            <a:noFill/>
            <a:miter lim="800000"/>
            <a:headEnd/>
            <a:tailEnd/>
          </a:ln>
        </p:spPr>
        <p:txBody>
          <a:bodyPr anchor="ctr"/>
          <a:lstStyle/>
          <a:p>
            <a:pPr algn="ctr"/>
            <a:r>
              <a:rPr lang="en-US" sz="4200" dirty="0">
                <a:solidFill>
                  <a:srgbClr val="000066"/>
                </a:solidFill>
                <a:latin typeface="Times New Roman" pitchFamily="18" charset="0"/>
              </a:rPr>
              <a:t>Exercise Guidelines </a:t>
            </a:r>
            <a:r>
              <a:rPr lang="en-US" sz="4200" dirty="0" smtClean="0">
                <a:solidFill>
                  <a:srgbClr val="000066"/>
                </a:solidFill>
                <a:latin typeface="Times New Roman" pitchFamily="18" charset="0"/>
              </a:rPr>
              <a:t>(Continued)</a:t>
            </a:r>
            <a:endParaRPr lang="en-US" sz="4200" dirty="0">
              <a:solidFill>
                <a:srgbClr val="000066"/>
              </a:solidFill>
              <a:latin typeface="Times New Roman" pitchFamily="18" charset="0"/>
            </a:endParaRPr>
          </a:p>
        </p:txBody>
      </p:sp>
      <p:sp>
        <p:nvSpPr>
          <p:cNvPr id="13316"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3314">
                                            <p:txEl>
                                              <p:pRg st="0" end="0"/>
                                            </p:txEl>
                                          </p:spTgt>
                                        </p:tgtEl>
                                        <p:attrNameLst>
                                          <p:attrName>style.visibility</p:attrName>
                                        </p:attrNameLst>
                                      </p:cBhvr>
                                      <p:to>
                                        <p:strVal val="visible"/>
                                      </p:to>
                                    </p:set>
                                    <p:animEffect transition="in" filter="wipe(down)">
                                      <p:cBhvr>
                                        <p:cTn id="7" dur="500"/>
                                        <p:tgtEl>
                                          <p:spTgt spid="133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3314">
                                            <p:txEl>
                                              <p:pRg st="1" end="1"/>
                                            </p:txEl>
                                          </p:spTgt>
                                        </p:tgtEl>
                                        <p:attrNameLst>
                                          <p:attrName>style.visibility</p:attrName>
                                        </p:attrNameLst>
                                      </p:cBhvr>
                                      <p:to>
                                        <p:strVal val="visible"/>
                                      </p:to>
                                    </p:set>
                                    <p:animEffect transition="in" filter="wipe(down)">
                                      <p:cBhvr>
                                        <p:cTn id="12" dur="500"/>
                                        <p:tgtEl>
                                          <p:spTgt spid="133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3314">
                                            <p:txEl>
                                              <p:pRg st="2" end="2"/>
                                            </p:txEl>
                                          </p:spTgt>
                                        </p:tgtEl>
                                        <p:attrNameLst>
                                          <p:attrName>style.visibility</p:attrName>
                                        </p:attrNameLst>
                                      </p:cBhvr>
                                      <p:to>
                                        <p:strVal val="visible"/>
                                      </p:to>
                                    </p:set>
                                    <p:animEffect transition="in" filter="wipe(down)">
                                      <p:cBhvr>
                                        <p:cTn id="17" dur="500"/>
                                        <p:tgtEl>
                                          <p:spTgt spid="1331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ChangeArrowheads="1"/>
          </p:cNvSpPr>
          <p:nvPr/>
        </p:nvSpPr>
        <p:spPr bwMode="auto">
          <a:xfrm>
            <a:off x="228600" y="1143000"/>
            <a:ext cx="8458200" cy="4525963"/>
          </a:xfrm>
          <a:prstGeom prst="rect">
            <a:avLst/>
          </a:prstGeom>
          <a:noFill/>
          <a:ln w="9525">
            <a:noFill/>
            <a:miter lim="800000"/>
            <a:headEnd/>
            <a:tailEnd/>
          </a:ln>
        </p:spPr>
        <p:txBody>
          <a:bodyPr/>
          <a:lstStyle/>
          <a:p>
            <a:pPr marL="231775" indent="-231775">
              <a:spcBef>
                <a:spcPct val="20000"/>
              </a:spcBef>
              <a:buClr>
                <a:srgbClr val="4D4D4D"/>
              </a:buClr>
              <a:buFont typeface="Wingdings" pitchFamily="2" charset="2"/>
              <a:buChar char="§"/>
            </a:pPr>
            <a:r>
              <a:rPr lang="en-US" sz="2200" dirty="0">
                <a:solidFill>
                  <a:srgbClr val="292929"/>
                </a:solidFill>
              </a:rPr>
              <a:t>The scenario is plausible and events occur as they are </a:t>
            </a:r>
            <a:r>
              <a:rPr lang="en-US" sz="2200" dirty="0" smtClean="0">
                <a:solidFill>
                  <a:srgbClr val="292929"/>
                </a:solidFill>
              </a:rPr>
              <a:t>presented</a:t>
            </a:r>
            <a:endParaRPr lang="en-US" sz="2200" dirty="0">
              <a:solidFill>
                <a:srgbClr val="292929"/>
              </a:solidFill>
            </a:endParaRPr>
          </a:p>
          <a:p>
            <a:pPr marL="231775" indent="-231775">
              <a:spcBef>
                <a:spcPct val="20000"/>
              </a:spcBef>
              <a:buClr>
                <a:srgbClr val="4D4D4D"/>
              </a:buClr>
              <a:buFont typeface="Wingdings" pitchFamily="2" charset="2"/>
              <a:buChar char="§"/>
            </a:pPr>
            <a:r>
              <a:rPr lang="en-US" sz="2200" dirty="0">
                <a:solidFill>
                  <a:srgbClr val="292929"/>
                </a:solidFill>
              </a:rPr>
              <a:t>There is no “hidden agenda,” nor any trick </a:t>
            </a:r>
            <a:r>
              <a:rPr lang="en-US" sz="2200" dirty="0" smtClean="0">
                <a:solidFill>
                  <a:srgbClr val="292929"/>
                </a:solidFill>
              </a:rPr>
              <a:t>questions</a:t>
            </a:r>
            <a:endParaRPr lang="en-US" sz="2200" dirty="0">
              <a:solidFill>
                <a:srgbClr val="292929"/>
              </a:solidFill>
            </a:endParaRPr>
          </a:p>
          <a:p>
            <a:pPr marL="231775" indent="-231775">
              <a:spcBef>
                <a:spcPct val="20000"/>
              </a:spcBef>
              <a:buClr>
                <a:srgbClr val="4D4D4D"/>
              </a:buClr>
              <a:buFont typeface="Wingdings" pitchFamily="2" charset="2"/>
              <a:buChar char="§"/>
            </a:pPr>
            <a:r>
              <a:rPr lang="en-US" sz="2200" dirty="0">
                <a:solidFill>
                  <a:srgbClr val="292929"/>
                </a:solidFill>
              </a:rPr>
              <a:t>All players receive information at the same </a:t>
            </a:r>
            <a:r>
              <a:rPr lang="en-US" sz="2200" dirty="0" smtClean="0">
                <a:solidFill>
                  <a:srgbClr val="292929"/>
                </a:solidFill>
              </a:rPr>
              <a:t>time</a:t>
            </a:r>
            <a:endParaRPr lang="en-US" sz="2200" dirty="0">
              <a:solidFill>
                <a:srgbClr val="292929"/>
              </a:solidFill>
            </a:endParaRPr>
          </a:p>
          <a:p>
            <a:pPr marL="231775" indent="-231775">
              <a:spcBef>
                <a:spcPct val="20000"/>
              </a:spcBef>
              <a:buClr>
                <a:srgbClr val="4D4D4D"/>
              </a:buClr>
              <a:buFont typeface="Wingdings" pitchFamily="2" charset="2"/>
              <a:buChar char="§"/>
            </a:pPr>
            <a:r>
              <a:rPr lang="en-US" sz="2200" dirty="0">
                <a:solidFill>
                  <a:srgbClr val="292929"/>
                </a:solidFill>
              </a:rPr>
              <a:t>The scenario is not derived from current </a:t>
            </a:r>
            <a:r>
              <a:rPr lang="en-US" sz="2200" dirty="0" smtClean="0">
                <a:solidFill>
                  <a:srgbClr val="292929"/>
                </a:solidFill>
              </a:rPr>
              <a:t>intelligence</a:t>
            </a:r>
            <a:endParaRPr lang="en-US" sz="2200" dirty="0">
              <a:solidFill>
                <a:srgbClr val="292929"/>
              </a:solidFill>
            </a:endParaRPr>
          </a:p>
        </p:txBody>
      </p:sp>
      <p:sp>
        <p:nvSpPr>
          <p:cNvPr id="14339" name="Rectangle 8"/>
          <p:cNvSpPr>
            <a:spLocks noChangeArrowheads="1"/>
          </p:cNvSpPr>
          <p:nvPr/>
        </p:nvSpPr>
        <p:spPr bwMode="auto">
          <a:xfrm>
            <a:off x="152400" y="0"/>
            <a:ext cx="8458200" cy="990600"/>
          </a:xfrm>
          <a:prstGeom prst="rect">
            <a:avLst/>
          </a:prstGeom>
          <a:noFill/>
          <a:ln w="9525">
            <a:noFill/>
            <a:miter lim="800000"/>
            <a:headEnd/>
            <a:tailEnd/>
          </a:ln>
        </p:spPr>
        <p:txBody>
          <a:bodyPr anchor="ctr"/>
          <a:lstStyle/>
          <a:p>
            <a:pPr algn="ctr"/>
            <a:r>
              <a:rPr lang="en-US" sz="4200" dirty="0">
                <a:solidFill>
                  <a:srgbClr val="000066"/>
                </a:solidFill>
                <a:latin typeface="Times New Roman" pitchFamily="18" charset="0"/>
              </a:rPr>
              <a:t>Assumptions and Artificialities</a:t>
            </a:r>
          </a:p>
        </p:txBody>
      </p:sp>
      <p:sp>
        <p:nvSpPr>
          <p:cNvPr id="14340"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4338">
                                            <p:txEl>
                                              <p:pRg st="0" end="0"/>
                                            </p:txEl>
                                          </p:spTgt>
                                        </p:tgtEl>
                                        <p:attrNameLst>
                                          <p:attrName>style.visibility</p:attrName>
                                        </p:attrNameLst>
                                      </p:cBhvr>
                                      <p:to>
                                        <p:strVal val="visible"/>
                                      </p:to>
                                    </p:set>
                                    <p:animEffect transition="in" filter="wipe(down)">
                                      <p:cBhvr>
                                        <p:cTn id="7" dur="500"/>
                                        <p:tgtEl>
                                          <p:spTgt spid="1433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4338">
                                            <p:txEl>
                                              <p:pRg st="1" end="1"/>
                                            </p:txEl>
                                          </p:spTgt>
                                        </p:tgtEl>
                                        <p:attrNameLst>
                                          <p:attrName>style.visibility</p:attrName>
                                        </p:attrNameLst>
                                      </p:cBhvr>
                                      <p:to>
                                        <p:strVal val="visible"/>
                                      </p:to>
                                    </p:set>
                                    <p:animEffect transition="in" filter="wipe(down)">
                                      <p:cBhvr>
                                        <p:cTn id="12" dur="500"/>
                                        <p:tgtEl>
                                          <p:spTgt spid="1433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4338">
                                            <p:txEl>
                                              <p:pRg st="2" end="2"/>
                                            </p:txEl>
                                          </p:spTgt>
                                        </p:tgtEl>
                                        <p:attrNameLst>
                                          <p:attrName>style.visibility</p:attrName>
                                        </p:attrNameLst>
                                      </p:cBhvr>
                                      <p:to>
                                        <p:strVal val="visible"/>
                                      </p:to>
                                    </p:set>
                                    <p:animEffect transition="in" filter="wipe(down)">
                                      <p:cBhvr>
                                        <p:cTn id="17" dur="500"/>
                                        <p:tgtEl>
                                          <p:spTgt spid="1433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4338">
                                            <p:txEl>
                                              <p:pRg st="3" end="3"/>
                                            </p:txEl>
                                          </p:spTgt>
                                        </p:tgtEl>
                                        <p:attrNameLst>
                                          <p:attrName>style.visibility</p:attrName>
                                        </p:attrNameLst>
                                      </p:cBhvr>
                                      <p:to>
                                        <p:strVal val="visible"/>
                                      </p:to>
                                    </p:set>
                                    <p:animEffect transition="in" filter="wipe(down)">
                                      <p:cBhvr>
                                        <p:cTn id="22" dur="500"/>
                                        <p:tgtEl>
                                          <p:spTgt spid="1433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
        <p:nvSpPr>
          <p:cNvPr id="5" name="Rectangle 6"/>
          <p:cNvSpPr txBox="1">
            <a:spLocks noChangeArrowheads="1"/>
          </p:cNvSpPr>
          <p:nvPr/>
        </p:nvSpPr>
        <p:spPr bwMode="auto">
          <a:xfrm>
            <a:off x="152400" y="2362200"/>
            <a:ext cx="8820150" cy="1447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ts val="600"/>
              </a:spcBef>
              <a:spcAft>
                <a:spcPct val="0"/>
              </a:spcAft>
              <a:buClrTx/>
              <a:buSzTx/>
              <a:buFontTx/>
              <a:buNone/>
              <a:tabLst/>
              <a:defRPr/>
            </a:pPr>
            <a:r>
              <a:rPr kumimoji="0" lang="en-US" sz="4200" b="0" i="0" u="none" strike="noStrike" kern="0" cap="none" spc="0" normalizeH="0" baseline="0" noProof="0" smtClean="0">
                <a:ln>
                  <a:noFill/>
                </a:ln>
                <a:solidFill>
                  <a:srgbClr val="000063"/>
                </a:solidFill>
                <a:effectLst/>
                <a:uLnTx/>
                <a:uFillTx/>
                <a:latin typeface="+mj-lt"/>
                <a:ea typeface="+mj-ea"/>
                <a:cs typeface="+mj-cs"/>
              </a:rPr>
              <a:t>Module 1 </a:t>
            </a:r>
            <a:br>
              <a:rPr kumimoji="0" lang="en-US" sz="4200" b="0" i="0" u="none" strike="noStrike" kern="0" cap="none" spc="0" normalizeH="0" baseline="0" noProof="0" smtClean="0">
                <a:ln>
                  <a:noFill/>
                </a:ln>
                <a:solidFill>
                  <a:srgbClr val="000063"/>
                </a:solidFill>
                <a:effectLst/>
                <a:uLnTx/>
                <a:uFillTx/>
                <a:latin typeface="+mj-lt"/>
                <a:ea typeface="+mj-ea"/>
                <a:cs typeface="+mj-cs"/>
              </a:rPr>
            </a:br>
            <a:r>
              <a:rPr kumimoji="0" lang="en-US" sz="4200" b="0" i="0" u="none" strike="noStrike" kern="0" cap="none" spc="0" normalizeH="0" baseline="0" noProof="0" smtClean="0">
                <a:ln>
                  <a:noFill/>
                </a:ln>
                <a:solidFill>
                  <a:srgbClr val="000063"/>
                </a:solidFill>
                <a:effectLst/>
                <a:uLnTx/>
                <a:uFillTx/>
                <a:latin typeface="+mj-lt"/>
                <a:ea typeface="+mj-ea"/>
                <a:cs typeface="+mj-cs"/>
              </a:rPr>
              <a:t>Pre-Incident Indicators</a:t>
            </a:r>
            <a:endParaRPr kumimoji="0" lang="en-US" sz="4200" b="0" i="0" u="none" strike="noStrike" kern="0" cap="none" spc="0" normalizeH="0" baseline="0" noProof="0" dirty="0" smtClean="0">
              <a:ln>
                <a:noFill/>
              </a:ln>
              <a:solidFill>
                <a:srgbClr val="000063"/>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3"/>
          <p:cNvSpPr>
            <a:spLocks noGrp="1"/>
          </p:cNvSpPr>
          <p:nvPr>
            <p:ph type="sldNum" sz="quarter" idx="10"/>
          </p:nvPr>
        </p:nvSpPr>
        <p:spPr>
          <a:noFill/>
        </p:spPr>
        <p:txBody>
          <a:bodyPr/>
          <a:lstStyle/>
          <a:p>
            <a:fld id="{60329CC2-4E08-433E-B497-C4A5AE4D5EC6}" type="slidenum">
              <a:rPr lang="en-US" smtClean="0"/>
              <a:pPr/>
              <a:t>13</a:t>
            </a:fld>
            <a:endParaRPr lang="en-US" smtClean="0"/>
          </a:p>
        </p:txBody>
      </p:sp>
      <p:sp>
        <p:nvSpPr>
          <p:cNvPr id="16387" name="Rectangle 2"/>
          <p:cNvSpPr>
            <a:spLocks noGrp="1" noChangeArrowheads="1"/>
          </p:cNvSpPr>
          <p:nvPr>
            <p:ph type="title"/>
          </p:nvPr>
        </p:nvSpPr>
        <p:spPr>
          <a:xfrm>
            <a:off x="0" y="0"/>
            <a:ext cx="9144000" cy="723900"/>
          </a:xfrm>
        </p:spPr>
        <p:txBody>
          <a:bodyPr anchor="t"/>
          <a:lstStyle/>
          <a:p>
            <a:pPr algn="ctr"/>
            <a:r>
              <a:rPr lang="en-US" smtClean="0"/>
              <a:t>Day -90: Suspicious Individual</a:t>
            </a:r>
            <a:br>
              <a:rPr lang="en-US" smtClean="0"/>
            </a:br>
            <a:r>
              <a:rPr lang="en-US" smtClean="0"/>
              <a:t/>
            </a:r>
            <a:br>
              <a:rPr lang="en-US" smtClean="0"/>
            </a:br>
            <a:endParaRPr lang="en-US" smtClean="0"/>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8:00 a.m.</a:t>
            </a:r>
            <a:r>
              <a:rPr lang="en-US" dirty="0" smtClean="0">
                <a:solidFill>
                  <a:srgbClr val="333333"/>
                </a:solidFill>
              </a:rPr>
              <a:t>  </a:t>
            </a:r>
          </a:p>
          <a:p>
            <a:pPr marL="228600" indent="-228600">
              <a:buClrTx/>
              <a:defRPr/>
            </a:pPr>
            <a:r>
              <a:rPr lang="en-US" dirty="0" smtClean="0">
                <a:solidFill>
                  <a:srgbClr val="333333"/>
                </a:solidFill>
              </a:rPr>
              <a:t>Your </a:t>
            </a:r>
            <a:r>
              <a:rPr lang="en-US" dirty="0">
                <a:solidFill>
                  <a:srgbClr val="333333"/>
                </a:solidFill>
              </a:rPr>
              <a:t>facility security officer </a:t>
            </a:r>
            <a:r>
              <a:rPr lang="en-US" dirty="0" smtClean="0">
                <a:solidFill>
                  <a:srgbClr val="333333"/>
                </a:solidFill>
              </a:rPr>
              <a:t>reviews </a:t>
            </a:r>
            <a:r>
              <a:rPr lang="en-US" dirty="0">
                <a:solidFill>
                  <a:srgbClr val="333333"/>
                </a:solidFill>
              </a:rPr>
              <a:t>several suspicious activity </a:t>
            </a:r>
            <a:r>
              <a:rPr lang="en-US" dirty="0" smtClean="0">
                <a:solidFill>
                  <a:srgbClr val="333333"/>
                </a:solidFill>
              </a:rPr>
              <a:t>reports noting suspicious events  </a:t>
            </a:r>
          </a:p>
          <a:p>
            <a:pPr marL="228600" indent="-228600">
              <a:buClrTx/>
              <a:defRPr/>
            </a:pPr>
            <a:r>
              <a:rPr lang="en-US" dirty="0" smtClean="0">
                <a:solidFill>
                  <a:srgbClr val="333333"/>
                </a:solidFill>
              </a:rPr>
              <a:t>Several </a:t>
            </a:r>
            <a:r>
              <a:rPr lang="en-US" dirty="0">
                <a:solidFill>
                  <a:srgbClr val="333333"/>
                </a:solidFill>
              </a:rPr>
              <a:t>employees reported </a:t>
            </a:r>
            <a:r>
              <a:rPr lang="en-US" dirty="0" smtClean="0">
                <a:solidFill>
                  <a:srgbClr val="333333"/>
                </a:solidFill>
              </a:rPr>
              <a:t>a suspicious </a:t>
            </a:r>
            <a:r>
              <a:rPr lang="en-US" dirty="0">
                <a:solidFill>
                  <a:srgbClr val="333333"/>
                </a:solidFill>
              </a:rPr>
              <a:t>individual </a:t>
            </a:r>
            <a:r>
              <a:rPr lang="en-US" dirty="0" smtClean="0">
                <a:solidFill>
                  <a:srgbClr val="333333"/>
                </a:solidFill>
              </a:rPr>
              <a:t>holding his cell phone close to their cell phones </a:t>
            </a:r>
          </a:p>
          <a:p>
            <a:pPr marL="228600" indent="-228600">
              <a:buClrTx/>
              <a:defRPr/>
            </a:pPr>
            <a:r>
              <a:rPr lang="en-US" dirty="0" smtClean="0">
                <a:solidFill>
                  <a:srgbClr val="333333"/>
                </a:solidFill>
              </a:rPr>
              <a:t>The cell phone incidents occurred at popular employee restaurants close to work</a:t>
            </a:r>
          </a:p>
          <a:p>
            <a:pPr marL="0" indent="0">
              <a:buClrTx/>
              <a:buNone/>
              <a:defRPr/>
            </a:pPr>
            <a:r>
              <a:rPr lang="en-US" sz="2800" dirty="0" smtClean="0">
                <a:solidFill>
                  <a:schemeClr val="bg1">
                    <a:lumMod val="50000"/>
                    <a:lumOff val="50000"/>
                  </a:schemeClr>
                </a:solidFill>
                <a:latin typeface="Comic Sans MS" pitchFamily="66" charset="0"/>
              </a:rPr>
              <a:t>Perhaps in a situation like this:</a:t>
            </a:r>
          </a:p>
          <a:p>
            <a:pPr marL="173038" indent="-173038">
              <a:defRPr/>
            </a:pPr>
            <a:endParaRPr lang="en-US" dirty="0" smtClean="0">
              <a:solidFill>
                <a:srgbClr val="333333"/>
              </a:solidFill>
            </a:endParaRPr>
          </a:p>
        </p:txBody>
      </p:sp>
      <p:sp>
        <p:nvSpPr>
          <p:cNvPr id="16389"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mc:AlternateContent xmlns:mc="http://schemas.openxmlformats.org/markup-compatibility/2006" xmlns:p14="http://schemas.microsoft.com/office/powerpoint/2010/main">
    <mc:Choice Requires="p14">
      <p:transition spd="slow" p14:dur="2000" advClick="0" advTm="12000"/>
    </mc:Choice>
    <mc:Fallback xmlns="">
      <p:transition spd="slow" advClick="0" advTm="1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10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left)">
                                      <p:cBhvr>
                                        <p:cTn id="12" dur="1000"/>
                                        <p:tgtEl>
                                          <p:spTgt spid="92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20">
                                            <p:txEl>
                                              <p:pRg st="3" end="3"/>
                                            </p:txEl>
                                          </p:spTgt>
                                        </p:tgtEl>
                                        <p:attrNameLst>
                                          <p:attrName>style.visibility</p:attrName>
                                        </p:attrNameLst>
                                      </p:cBhvr>
                                      <p:to>
                                        <p:strVal val="visible"/>
                                      </p:to>
                                    </p:set>
                                    <p:animEffect transition="in" filter="wipe(left)">
                                      <p:cBhvr>
                                        <p:cTn id="17" dur="1000"/>
                                        <p:tgtEl>
                                          <p:spTgt spid="922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9220">
                                            <p:txEl>
                                              <p:pRg st="4" end="4"/>
                                            </p:txEl>
                                          </p:spTgt>
                                        </p:tgtEl>
                                        <p:attrNameLst>
                                          <p:attrName>style.visibility</p:attrName>
                                        </p:attrNameLst>
                                      </p:cBhvr>
                                      <p:to>
                                        <p:strVal val="visible"/>
                                      </p:to>
                                    </p:set>
                                    <p:animEffect transition="in" filter="wipe(left)">
                                      <p:cBhvr>
                                        <p:cTn id="22" dur="1000"/>
                                        <p:tgtEl>
                                          <p:spTgt spid="922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hemical_TTX_CellPhone.wm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753456" y="304800"/>
            <a:ext cx="10836382" cy="6096000"/>
          </a:xfrm>
        </p:spPr>
      </p:pic>
      <p:sp>
        <p:nvSpPr>
          <p:cNvPr id="4" name="Slide Number Placeholder 3"/>
          <p:cNvSpPr>
            <a:spLocks noGrp="1"/>
          </p:cNvSpPr>
          <p:nvPr>
            <p:ph type="sldNum" sz="quarter" idx="10"/>
          </p:nvPr>
        </p:nvSpPr>
        <p:spPr/>
        <p:txBody>
          <a:bodyPr/>
          <a:lstStyle/>
          <a:p>
            <a:pPr>
              <a:defRPr/>
            </a:pPr>
            <a:fld id="{213C4C4B-10A4-4BDA-BA9A-E59A1F005628}" type="slidenum">
              <a:rPr lang="en-US" smtClean="0"/>
              <a:pPr>
                <a:defRPr/>
              </a:pPr>
              <a:t>14</a:t>
            </a:fld>
            <a:endParaRPr lang="en-US"/>
          </a:p>
        </p:txBody>
      </p:sp>
    </p:spTree>
    <p:extLst>
      <p:ext uri="{BB962C8B-B14F-4D97-AF65-F5344CB8AC3E}">
        <p14:creationId xmlns:p14="http://schemas.microsoft.com/office/powerpoint/2010/main" val="1926096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479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showWhenStopped="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after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3"/>
          <p:cNvSpPr>
            <a:spLocks noGrp="1"/>
          </p:cNvSpPr>
          <p:nvPr>
            <p:ph type="sldNum" sz="quarter" idx="10"/>
          </p:nvPr>
        </p:nvSpPr>
        <p:spPr>
          <a:noFill/>
        </p:spPr>
        <p:txBody>
          <a:bodyPr/>
          <a:lstStyle/>
          <a:p>
            <a:fld id="{60329CC2-4E08-433E-B497-C4A5AE4D5EC6}" type="slidenum">
              <a:rPr lang="en-US" smtClean="0"/>
              <a:pPr/>
              <a:t>15</a:t>
            </a:fld>
            <a:endParaRPr lang="en-US" smtClean="0"/>
          </a:p>
        </p:txBody>
      </p:sp>
      <p:sp>
        <p:nvSpPr>
          <p:cNvPr id="16387" name="Rectangle 2"/>
          <p:cNvSpPr>
            <a:spLocks noGrp="1" noChangeArrowheads="1"/>
          </p:cNvSpPr>
          <p:nvPr>
            <p:ph type="title"/>
          </p:nvPr>
        </p:nvSpPr>
        <p:spPr>
          <a:xfrm>
            <a:off x="0" y="0"/>
            <a:ext cx="9144000" cy="723900"/>
          </a:xfrm>
        </p:spPr>
        <p:txBody>
          <a:bodyPr anchor="t"/>
          <a:lstStyle/>
          <a:p>
            <a:pPr algn="ctr"/>
            <a:r>
              <a:rPr lang="en-US" smtClean="0"/>
              <a:t>Day -90: Suspicious Individual</a:t>
            </a:r>
            <a:br>
              <a:rPr lang="en-US" smtClean="0"/>
            </a:br>
            <a:r>
              <a:rPr lang="en-US" smtClean="0"/>
              <a:t/>
            </a:r>
            <a:br>
              <a:rPr lang="en-US" smtClean="0"/>
            </a:br>
            <a:endParaRPr lang="en-US" smtClean="0"/>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8:00 a.m.</a:t>
            </a:r>
            <a:r>
              <a:rPr lang="en-US" dirty="0" smtClean="0">
                <a:solidFill>
                  <a:srgbClr val="333333"/>
                </a:solidFill>
              </a:rPr>
              <a:t>  </a:t>
            </a:r>
          </a:p>
          <a:p>
            <a:pPr marL="228600" indent="-228600">
              <a:buClrTx/>
              <a:defRPr/>
            </a:pPr>
            <a:r>
              <a:rPr lang="en-US" dirty="0" smtClean="0">
                <a:solidFill>
                  <a:srgbClr val="333333"/>
                </a:solidFill>
              </a:rPr>
              <a:t>Your </a:t>
            </a:r>
            <a:r>
              <a:rPr lang="en-US" dirty="0">
                <a:solidFill>
                  <a:srgbClr val="333333"/>
                </a:solidFill>
              </a:rPr>
              <a:t>facility security officer </a:t>
            </a:r>
            <a:r>
              <a:rPr lang="en-US" dirty="0" smtClean="0">
                <a:solidFill>
                  <a:srgbClr val="333333"/>
                </a:solidFill>
              </a:rPr>
              <a:t>reviews </a:t>
            </a:r>
            <a:r>
              <a:rPr lang="en-US" dirty="0">
                <a:solidFill>
                  <a:srgbClr val="333333"/>
                </a:solidFill>
              </a:rPr>
              <a:t>several suspicious activity </a:t>
            </a:r>
            <a:r>
              <a:rPr lang="en-US" dirty="0" smtClean="0">
                <a:solidFill>
                  <a:srgbClr val="333333"/>
                </a:solidFill>
              </a:rPr>
              <a:t>reports noting suspicious events  </a:t>
            </a:r>
          </a:p>
          <a:p>
            <a:pPr marL="228600" indent="-228600">
              <a:buClrTx/>
              <a:defRPr/>
            </a:pPr>
            <a:r>
              <a:rPr lang="en-US" dirty="0" smtClean="0">
                <a:solidFill>
                  <a:srgbClr val="333333"/>
                </a:solidFill>
              </a:rPr>
              <a:t>Several </a:t>
            </a:r>
            <a:r>
              <a:rPr lang="en-US" dirty="0">
                <a:solidFill>
                  <a:srgbClr val="333333"/>
                </a:solidFill>
              </a:rPr>
              <a:t>employees reported </a:t>
            </a:r>
            <a:r>
              <a:rPr lang="en-US" dirty="0" smtClean="0">
                <a:solidFill>
                  <a:srgbClr val="333333"/>
                </a:solidFill>
              </a:rPr>
              <a:t>a suspicious </a:t>
            </a:r>
            <a:r>
              <a:rPr lang="en-US" dirty="0">
                <a:solidFill>
                  <a:srgbClr val="333333"/>
                </a:solidFill>
              </a:rPr>
              <a:t>individual </a:t>
            </a:r>
            <a:r>
              <a:rPr lang="en-US" dirty="0" smtClean="0">
                <a:solidFill>
                  <a:srgbClr val="333333"/>
                </a:solidFill>
              </a:rPr>
              <a:t>holding his cell phone close to their cell phones </a:t>
            </a:r>
          </a:p>
          <a:p>
            <a:pPr marL="228600" indent="-228600">
              <a:buClrTx/>
              <a:defRPr/>
            </a:pPr>
            <a:r>
              <a:rPr lang="en-US" dirty="0" smtClean="0">
                <a:solidFill>
                  <a:srgbClr val="333333"/>
                </a:solidFill>
              </a:rPr>
              <a:t>The cell phone incidents occurred at popular employee restaurants close to work</a:t>
            </a:r>
          </a:p>
          <a:p>
            <a:pPr marL="228600" indent="-228600">
              <a:buClrTx/>
              <a:defRPr/>
            </a:pPr>
            <a:r>
              <a:rPr lang="en-US" dirty="0" smtClean="0">
                <a:solidFill>
                  <a:srgbClr val="333333"/>
                </a:solidFill>
              </a:rPr>
              <a:t>Your </a:t>
            </a:r>
            <a:r>
              <a:rPr lang="en-US" dirty="0">
                <a:solidFill>
                  <a:srgbClr val="333333"/>
                </a:solidFill>
              </a:rPr>
              <a:t>facility security officer </a:t>
            </a:r>
            <a:r>
              <a:rPr lang="en-US" dirty="0" smtClean="0">
                <a:solidFill>
                  <a:srgbClr val="333333"/>
                </a:solidFill>
              </a:rPr>
              <a:t>investigates further and will determine if he should contact law enforcement</a:t>
            </a:r>
          </a:p>
          <a:p>
            <a:pPr marL="173038" indent="-173038">
              <a:defRPr/>
            </a:pPr>
            <a:endParaRPr lang="en-US" dirty="0" smtClean="0">
              <a:solidFill>
                <a:srgbClr val="333333"/>
              </a:solidFill>
            </a:endParaRPr>
          </a:p>
        </p:txBody>
      </p:sp>
      <p:sp>
        <p:nvSpPr>
          <p:cNvPr id="16389"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extLst>
      <p:ext uri="{BB962C8B-B14F-4D97-AF65-F5344CB8AC3E}">
        <p14:creationId xmlns:p14="http://schemas.microsoft.com/office/powerpoint/2010/main" val="34825493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3"/>
          <p:cNvSpPr>
            <a:spLocks noGrp="1"/>
          </p:cNvSpPr>
          <p:nvPr>
            <p:ph type="sldNum" sz="quarter" idx="10"/>
          </p:nvPr>
        </p:nvSpPr>
        <p:spPr>
          <a:noFill/>
        </p:spPr>
        <p:txBody>
          <a:bodyPr/>
          <a:lstStyle/>
          <a:p>
            <a:fld id="{46517331-36B5-49DA-8B3F-AD120D96CE86}" type="slidenum">
              <a:rPr lang="en-US" smtClean="0"/>
              <a:pPr/>
              <a:t>16</a:t>
            </a:fld>
            <a:endParaRPr lang="en-US" smtClean="0"/>
          </a:p>
        </p:txBody>
      </p:sp>
      <p:sp>
        <p:nvSpPr>
          <p:cNvPr id="17411" name="Rectangle 2"/>
          <p:cNvSpPr>
            <a:spLocks noGrp="1" noChangeArrowheads="1"/>
          </p:cNvSpPr>
          <p:nvPr>
            <p:ph type="title"/>
          </p:nvPr>
        </p:nvSpPr>
        <p:spPr>
          <a:xfrm>
            <a:off x="0" y="0"/>
            <a:ext cx="9144000" cy="723900"/>
          </a:xfrm>
        </p:spPr>
        <p:txBody>
          <a:bodyPr anchor="t"/>
          <a:lstStyle/>
          <a:p>
            <a:pPr algn="ctr"/>
            <a:r>
              <a:rPr lang="en-US" dirty="0" smtClean="0"/>
              <a:t>Day -75: Termination</a:t>
            </a:r>
          </a:p>
        </p:txBody>
      </p:sp>
      <p:sp>
        <p:nvSpPr>
          <p:cNvPr id="9220" name="Rectangle 3"/>
          <p:cNvSpPr>
            <a:spLocks noGrp="1" noChangeArrowheads="1"/>
          </p:cNvSpPr>
          <p:nvPr>
            <p:ph type="body" idx="1"/>
          </p:nvPr>
        </p:nvSpPr>
        <p:spPr bwMode="auto">
          <a:xfrm>
            <a:off x="914400" y="838200"/>
            <a:ext cx="7772400" cy="45720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9:00 a.m.</a:t>
            </a:r>
            <a:r>
              <a:rPr lang="en-US" dirty="0" smtClean="0">
                <a:solidFill>
                  <a:srgbClr val="333333"/>
                </a:solidFill>
              </a:rPr>
              <a:t>  </a:t>
            </a:r>
          </a:p>
          <a:p>
            <a:pPr>
              <a:buClrTx/>
              <a:defRPr/>
            </a:pPr>
            <a:r>
              <a:rPr lang="en-US" dirty="0" smtClean="0">
                <a:solidFill>
                  <a:srgbClr val="333333"/>
                </a:solidFill>
              </a:rPr>
              <a:t>Human </a:t>
            </a:r>
            <a:r>
              <a:rPr lang="en-US" dirty="0">
                <a:solidFill>
                  <a:srgbClr val="333333"/>
                </a:solidFill>
              </a:rPr>
              <a:t>Resources Department meets with an employee to notify the individual of </a:t>
            </a:r>
            <a:r>
              <a:rPr lang="en-US" dirty="0" smtClean="0">
                <a:solidFill>
                  <a:srgbClr val="333333"/>
                </a:solidFill>
              </a:rPr>
              <a:t>his lay-off  </a:t>
            </a:r>
          </a:p>
          <a:p>
            <a:pPr>
              <a:buClrTx/>
              <a:defRPr/>
            </a:pPr>
            <a:r>
              <a:rPr lang="en-US" dirty="0" smtClean="0">
                <a:solidFill>
                  <a:srgbClr val="333333"/>
                </a:solidFill>
              </a:rPr>
              <a:t>Lay-off only due to reducing business costs</a:t>
            </a:r>
          </a:p>
          <a:p>
            <a:pPr marL="3883025" indent="-280988">
              <a:buClrTx/>
              <a:defRPr/>
            </a:pPr>
            <a:r>
              <a:rPr lang="en-US" dirty="0" smtClean="0">
                <a:solidFill>
                  <a:srgbClr val="333333"/>
                </a:solidFill>
              </a:rPr>
              <a:t>The employee is allowed to remain on-site to work through the end of the week</a:t>
            </a:r>
          </a:p>
          <a:p>
            <a:pPr marL="3883025" indent="-280988">
              <a:buClrTx/>
              <a:defRPr/>
            </a:pPr>
            <a:r>
              <a:rPr lang="en-US" dirty="0" smtClean="0">
                <a:solidFill>
                  <a:srgbClr val="333333"/>
                </a:solidFill>
              </a:rPr>
              <a:t>Employee widely regarded as loyal, well respected, and talented</a:t>
            </a:r>
          </a:p>
          <a:p>
            <a:pPr>
              <a:buClrTx/>
              <a:defRPr/>
            </a:pPr>
            <a:endParaRPr lang="en-US" dirty="0" smtClean="0">
              <a:solidFill>
                <a:srgbClr val="333333"/>
              </a:solidFill>
            </a:endParaRPr>
          </a:p>
          <a:p>
            <a:pPr>
              <a:buClrTx/>
              <a:defRPr/>
            </a:pPr>
            <a:endParaRPr lang="en-US" dirty="0" smtClean="0">
              <a:solidFill>
                <a:srgbClr val="333333"/>
              </a:solidFill>
            </a:endParaRPr>
          </a:p>
          <a:p>
            <a:pPr>
              <a:buNone/>
              <a:defRPr/>
            </a:pPr>
            <a:endParaRPr lang="en-US" dirty="0" smtClean="0">
              <a:solidFill>
                <a:srgbClr val="333333"/>
              </a:solidFill>
            </a:endParaRPr>
          </a:p>
          <a:p>
            <a:pPr marL="173038" indent="-173038">
              <a:defRPr/>
            </a:pPr>
            <a:endParaRPr lang="en-US" dirty="0" smtClean="0">
              <a:solidFill>
                <a:srgbClr val="333333"/>
              </a:solidFill>
            </a:endParaRPr>
          </a:p>
        </p:txBody>
      </p:sp>
      <p:sp>
        <p:nvSpPr>
          <p:cNvPr id="17413"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dirty="0">
                <a:solidFill>
                  <a:srgbClr val="FF0000"/>
                </a:solidFill>
              </a:rPr>
              <a:t>Exercise – Business Sensitive – Exercise</a:t>
            </a:r>
          </a:p>
        </p:txBody>
      </p:sp>
      <p:pic>
        <p:nvPicPr>
          <p:cNvPr id="8" name="Picture 7" descr="termination 1.jpg"/>
          <p:cNvPicPr>
            <a:picLocks noChangeAspect="1"/>
          </p:cNvPicPr>
          <p:nvPr/>
        </p:nvPicPr>
        <p:blipFill>
          <a:blip r:embed="rId3" cstate="print">
            <a:lum contrast="9000"/>
          </a:blip>
          <a:stretch>
            <a:fillRect/>
          </a:stretch>
        </p:blipFill>
        <p:spPr>
          <a:xfrm>
            <a:off x="1219199" y="2819408"/>
            <a:ext cx="3149689" cy="2362192"/>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left)">
                                      <p:cBhvr>
                                        <p:cTn id="12" dur="500"/>
                                        <p:tgtEl>
                                          <p:spTgt spid="92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20">
                                            <p:txEl>
                                              <p:pRg st="3" end="3"/>
                                            </p:txEl>
                                          </p:spTgt>
                                        </p:tgtEl>
                                        <p:attrNameLst>
                                          <p:attrName>style.visibility</p:attrName>
                                        </p:attrNameLst>
                                      </p:cBhvr>
                                      <p:to>
                                        <p:strVal val="visible"/>
                                      </p:to>
                                    </p:set>
                                    <p:animEffect transition="in" filter="wipe(left)">
                                      <p:cBhvr>
                                        <p:cTn id="17" dur="500"/>
                                        <p:tgtEl>
                                          <p:spTgt spid="922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9220">
                                            <p:txEl>
                                              <p:pRg st="4" end="4"/>
                                            </p:txEl>
                                          </p:spTgt>
                                        </p:tgtEl>
                                        <p:attrNameLst>
                                          <p:attrName>style.visibility</p:attrName>
                                        </p:attrNameLst>
                                      </p:cBhvr>
                                      <p:to>
                                        <p:strVal val="visible"/>
                                      </p:to>
                                    </p:set>
                                    <p:animEffect transition="in" filter="wipe(left)">
                                      <p:cBhvr>
                                        <p:cTn id="22" dur="500"/>
                                        <p:tgtEl>
                                          <p:spTgt spid="922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p:cNvSpPr>
            <a:spLocks noGrp="1"/>
          </p:cNvSpPr>
          <p:nvPr>
            <p:ph type="sldNum" sz="quarter" idx="10"/>
          </p:nvPr>
        </p:nvSpPr>
        <p:spPr>
          <a:noFill/>
        </p:spPr>
        <p:txBody>
          <a:bodyPr/>
          <a:lstStyle/>
          <a:p>
            <a:fld id="{165E15C9-A288-4E59-B50D-A12E4A4671AD}" type="slidenum">
              <a:rPr lang="en-US" smtClean="0"/>
              <a:pPr/>
              <a:t>17</a:t>
            </a:fld>
            <a:endParaRPr lang="en-US" smtClean="0"/>
          </a:p>
        </p:txBody>
      </p:sp>
      <p:sp>
        <p:nvSpPr>
          <p:cNvPr id="18435" name="Rectangle 2"/>
          <p:cNvSpPr>
            <a:spLocks noGrp="1" noChangeArrowheads="1"/>
          </p:cNvSpPr>
          <p:nvPr>
            <p:ph type="title"/>
          </p:nvPr>
        </p:nvSpPr>
        <p:spPr>
          <a:xfrm>
            <a:off x="0" y="0"/>
            <a:ext cx="9144000" cy="723900"/>
          </a:xfrm>
        </p:spPr>
        <p:txBody>
          <a:bodyPr anchor="t"/>
          <a:lstStyle/>
          <a:p>
            <a:pPr algn="ctr"/>
            <a:r>
              <a:rPr lang="en-US" smtClean="0"/>
              <a:t>Day -60: Computer Use Violation </a:t>
            </a:r>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10:00 a.m.</a:t>
            </a:r>
            <a:r>
              <a:rPr lang="en-US" dirty="0" smtClean="0">
                <a:solidFill>
                  <a:srgbClr val="333333"/>
                </a:solidFill>
              </a:rPr>
              <a:t>  </a:t>
            </a:r>
          </a:p>
          <a:p>
            <a:pPr>
              <a:buClrTx/>
              <a:defRPr/>
            </a:pPr>
            <a:r>
              <a:rPr lang="en-US" dirty="0" smtClean="0">
                <a:solidFill>
                  <a:srgbClr val="333333"/>
                </a:solidFill>
              </a:rPr>
              <a:t>An employee has third violation of the company’s computer use policy</a:t>
            </a:r>
          </a:p>
          <a:p>
            <a:pPr>
              <a:buClrTx/>
              <a:defRPr/>
            </a:pPr>
            <a:r>
              <a:rPr lang="en-US" dirty="0" smtClean="0">
                <a:solidFill>
                  <a:srgbClr val="333333"/>
                </a:solidFill>
              </a:rPr>
              <a:t>Employee notified IT Support that his Anti-Virus alert showed he has a virus on his workstation. The employee admitted visiting a social website and possibly unauthorized websites during business hours</a:t>
            </a:r>
          </a:p>
          <a:p>
            <a:pPr>
              <a:buClrTx/>
              <a:defRPr/>
            </a:pPr>
            <a:r>
              <a:rPr lang="en-US" dirty="0" smtClean="0">
                <a:solidFill>
                  <a:srgbClr val="333333"/>
                </a:solidFill>
              </a:rPr>
              <a:t>The employee’s manager, IT manager and Human Resources meet to discuss what actions to take</a:t>
            </a:r>
          </a:p>
          <a:p>
            <a:pPr>
              <a:buClrTx/>
              <a:defRPr/>
            </a:pPr>
            <a:endParaRPr lang="en-US" dirty="0" smtClean="0">
              <a:solidFill>
                <a:srgbClr val="333333"/>
              </a:solidFill>
            </a:endParaRPr>
          </a:p>
          <a:p>
            <a:pPr marL="0" indent="0">
              <a:buFont typeface="Wingdings" pitchFamily="2" charset="2"/>
              <a:buNone/>
              <a:defRPr/>
            </a:pPr>
            <a:endParaRPr lang="en-US" dirty="0">
              <a:solidFill>
                <a:srgbClr val="333333"/>
              </a:solidFill>
            </a:endParaRPr>
          </a:p>
        </p:txBody>
      </p:sp>
      <p:sp>
        <p:nvSpPr>
          <p:cNvPr id="18437"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left)">
                                      <p:cBhvr>
                                        <p:cTn id="12" dur="500"/>
                                        <p:tgtEl>
                                          <p:spTgt spid="92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20">
                                            <p:txEl>
                                              <p:pRg st="3" end="3"/>
                                            </p:txEl>
                                          </p:spTgt>
                                        </p:tgtEl>
                                        <p:attrNameLst>
                                          <p:attrName>style.visibility</p:attrName>
                                        </p:attrNameLst>
                                      </p:cBhvr>
                                      <p:to>
                                        <p:strVal val="visible"/>
                                      </p:to>
                                    </p:set>
                                    <p:animEffect transition="in" filter="wipe(left)">
                                      <p:cBhvr>
                                        <p:cTn id="17" dur="500"/>
                                        <p:tgtEl>
                                          <p:spTgt spid="922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Number Placeholder 3"/>
          <p:cNvSpPr>
            <a:spLocks noGrp="1"/>
          </p:cNvSpPr>
          <p:nvPr>
            <p:ph type="sldNum" sz="quarter" idx="10"/>
          </p:nvPr>
        </p:nvSpPr>
        <p:spPr>
          <a:noFill/>
        </p:spPr>
        <p:txBody>
          <a:bodyPr/>
          <a:lstStyle/>
          <a:p>
            <a:fld id="{75C06ED9-4C52-4830-BF2A-9632539D170C}" type="slidenum">
              <a:rPr lang="en-US" smtClean="0"/>
              <a:pPr/>
              <a:t>18</a:t>
            </a:fld>
            <a:endParaRPr lang="en-US" smtClean="0"/>
          </a:p>
        </p:txBody>
      </p:sp>
      <p:sp>
        <p:nvSpPr>
          <p:cNvPr id="19459" name="Rectangle 2"/>
          <p:cNvSpPr>
            <a:spLocks noGrp="1" noChangeArrowheads="1"/>
          </p:cNvSpPr>
          <p:nvPr>
            <p:ph type="title"/>
          </p:nvPr>
        </p:nvSpPr>
        <p:spPr>
          <a:xfrm>
            <a:off x="0" y="0"/>
            <a:ext cx="9144000" cy="723900"/>
          </a:xfrm>
        </p:spPr>
        <p:txBody>
          <a:bodyPr anchor="t"/>
          <a:lstStyle/>
          <a:p>
            <a:pPr algn="ctr"/>
            <a:r>
              <a:rPr lang="en-US" dirty="0" smtClean="0"/>
              <a:t>Day -45: Spear-phishing E-mail  </a:t>
            </a:r>
          </a:p>
        </p:txBody>
      </p:sp>
      <p:sp>
        <p:nvSpPr>
          <p:cNvPr id="9220" name="Rectangle 3"/>
          <p:cNvSpPr>
            <a:spLocks noGrp="1" noChangeArrowheads="1"/>
          </p:cNvSpPr>
          <p:nvPr>
            <p:ph type="body" idx="1"/>
          </p:nvPr>
        </p:nvSpPr>
        <p:spPr bwMode="auto">
          <a:xfrm>
            <a:off x="381000" y="838200"/>
            <a:ext cx="85344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11:00 a.m.</a:t>
            </a:r>
            <a:r>
              <a:rPr lang="en-US" dirty="0" smtClean="0">
                <a:solidFill>
                  <a:srgbClr val="333333"/>
                </a:solidFill>
              </a:rPr>
              <a:t>  </a:t>
            </a:r>
          </a:p>
          <a:p>
            <a:pPr>
              <a:buClrTx/>
              <a:defRPr/>
            </a:pPr>
            <a:r>
              <a:rPr lang="en-US" dirty="0" smtClean="0">
                <a:solidFill>
                  <a:srgbClr val="333333"/>
                </a:solidFill>
              </a:rPr>
              <a:t>Several employees receive an e-mail with “Revised Pay Schedule” as the subject line and contact the Finance Department inquiring about the e-mail</a:t>
            </a:r>
          </a:p>
          <a:p>
            <a:pPr marL="2743200" indent="-228600">
              <a:buClrTx/>
              <a:defRPr/>
            </a:pPr>
            <a:r>
              <a:rPr lang="en-US" dirty="0" smtClean="0">
                <a:solidFill>
                  <a:srgbClr val="333333"/>
                </a:solidFill>
              </a:rPr>
              <a:t>E-mail appears to be legitimate, coming from your company’s Finance Department</a:t>
            </a:r>
          </a:p>
          <a:p>
            <a:pPr marL="2743200" indent="-225425">
              <a:buClrTx/>
              <a:defRPr/>
            </a:pPr>
            <a:r>
              <a:rPr lang="en-US" dirty="0" smtClean="0">
                <a:solidFill>
                  <a:srgbClr val="333333"/>
                </a:solidFill>
              </a:rPr>
              <a:t>Contains an attachment that opens a blank document</a:t>
            </a:r>
          </a:p>
          <a:p>
            <a:pPr marL="2743200" indent="-225425">
              <a:buClrTx/>
              <a:defRPr/>
            </a:pPr>
            <a:r>
              <a:rPr lang="en-US" dirty="0" smtClean="0">
                <a:solidFill>
                  <a:srgbClr val="333333"/>
                </a:solidFill>
              </a:rPr>
              <a:t>The Finance Department contacts corporate IT Support regarding this suspicious E-mail  </a:t>
            </a:r>
          </a:p>
          <a:p>
            <a:pPr marL="2687638" indent="-169863">
              <a:buClrTx/>
              <a:defRPr/>
            </a:pPr>
            <a:endParaRPr lang="en-US" dirty="0" smtClean="0">
              <a:solidFill>
                <a:srgbClr val="333333"/>
              </a:solidFill>
            </a:endParaRPr>
          </a:p>
          <a:p>
            <a:pPr>
              <a:defRPr/>
            </a:pPr>
            <a:endParaRPr lang="en-US" dirty="0" smtClean="0">
              <a:solidFill>
                <a:srgbClr val="333333"/>
              </a:solidFill>
            </a:endParaRPr>
          </a:p>
          <a:p>
            <a:pPr marL="0" indent="0">
              <a:buFont typeface="Wingdings" pitchFamily="2" charset="2"/>
              <a:buNone/>
              <a:defRPr/>
            </a:pPr>
            <a:endParaRPr lang="en-US" dirty="0">
              <a:solidFill>
                <a:srgbClr val="333333"/>
              </a:solidFill>
            </a:endParaRPr>
          </a:p>
        </p:txBody>
      </p:sp>
      <p:sp>
        <p:nvSpPr>
          <p:cNvPr id="19461"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11" name="Picture 10" descr="phished 5.jpg"/>
          <p:cNvPicPr>
            <a:picLocks noChangeAspect="1"/>
          </p:cNvPicPr>
          <p:nvPr/>
        </p:nvPicPr>
        <p:blipFill>
          <a:blip r:embed="rId3" cstate="print"/>
          <a:stretch>
            <a:fillRect/>
          </a:stretch>
        </p:blipFill>
        <p:spPr>
          <a:xfrm>
            <a:off x="609600" y="2667000"/>
            <a:ext cx="2076450" cy="27686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descr="phished 2.jpg"/>
          <p:cNvPicPr>
            <a:picLocks noChangeAspect="1"/>
          </p:cNvPicPr>
          <p:nvPr/>
        </p:nvPicPr>
        <p:blipFill>
          <a:blip r:embed="rId4" cstate="print"/>
          <a:stretch>
            <a:fillRect/>
          </a:stretch>
        </p:blipFill>
        <p:spPr>
          <a:xfrm>
            <a:off x="914400" y="4724400"/>
            <a:ext cx="2209800" cy="11049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down)">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down)">
                                      <p:cBhvr>
                                        <p:cTn id="12" dur="500"/>
                                        <p:tgtEl>
                                          <p:spTgt spid="92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9220">
                                            <p:txEl>
                                              <p:pRg st="3" end="3"/>
                                            </p:txEl>
                                          </p:spTgt>
                                        </p:tgtEl>
                                        <p:attrNameLst>
                                          <p:attrName>style.visibility</p:attrName>
                                        </p:attrNameLst>
                                      </p:cBhvr>
                                      <p:to>
                                        <p:strVal val="visible"/>
                                      </p:to>
                                    </p:set>
                                    <p:animEffect transition="in" filter="wipe(down)">
                                      <p:cBhvr>
                                        <p:cTn id="17" dur="500"/>
                                        <p:tgtEl>
                                          <p:spTgt spid="922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9220">
                                            <p:txEl>
                                              <p:pRg st="4" end="4"/>
                                            </p:txEl>
                                          </p:spTgt>
                                        </p:tgtEl>
                                        <p:attrNameLst>
                                          <p:attrName>style.visibility</p:attrName>
                                        </p:attrNameLst>
                                      </p:cBhvr>
                                      <p:to>
                                        <p:strVal val="visible"/>
                                      </p:to>
                                    </p:set>
                                    <p:animEffect transition="in" filter="wipe(down)">
                                      <p:cBhvr>
                                        <p:cTn id="22" dur="500"/>
                                        <p:tgtEl>
                                          <p:spTgt spid="922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p:cNvSpPr>
            <a:spLocks noGrp="1"/>
          </p:cNvSpPr>
          <p:nvPr>
            <p:ph type="sldNum" sz="quarter" idx="10"/>
          </p:nvPr>
        </p:nvSpPr>
        <p:spPr>
          <a:noFill/>
        </p:spPr>
        <p:txBody>
          <a:bodyPr/>
          <a:lstStyle/>
          <a:p>
            <a:fld id="{3EB78762-AEEA-4D9F-8279-2DB2A6AE06CA}" type="slidenum">
              <a:rPr lang="en-US" smtClean="0"/>
              <a:pPr/>
              <a:t>19</a:t>
            </a:fld>
            <a:endParaRPr lang="en-US" smtClean="0"/>
          </a:p>
        </p:txBody>
      </p:sp>
      <p:sp>
        <p:nvSpPr>
          <p:cNvPr id="20483" name="Rectangle 2"/>
          <p:cNvSpPr>
            <a:spLocks noGrp="1" noChangeArrowheads="1"/>
          </p:cNvSpPr>
          <p:nvPr>
            <p:ph type="title"/>
          </p:nvPr>
        </p:nvSpPr>
        <p:spPr>
          <a:xfrm>
            <a:off x="0" y="0"/>
            <a:ext cx="9144000" cy="723900"/>
          </a:xfrm>
        </p:spPr>
        <p:txBody>
          <a:bodyPr anchor="t"/>
          <a:lstStyle/>
          <a:p>
            <a:pPr algn="ctr"/>
            <a:r>
              <a:rPr lang="en-US" dirty="0" smtClean="0"/>
              <a:t>Day -30: Sudden Wealth </a:t>
            </a:r>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2968625" indent="-225425">
              <a:buFont typeface="Wingdings" pitchFamily="2" charset="2"/>
              <a:buNone/>
              <a:defRPr/>
            </a:pPr>
            <a:endParaRPr lang="en-US" b="1" dirty="0" smtClean="0">
              <a:solidFill>
                <a:srgbClr val="333333"/>
              </a:solidFill>
            </a:endParaRPr>
          </a:p>
          <a:p>
            <a:pPr marL="2968625" indent="-225425">
              <a:buFont typeface="Wingdings" pitchFamily="2" charset="2"/>
              <a:buNone/>
              <a:defRPr/>
            </a:pPr>
            <a:r>
              <a:rPr lang="en-US" b="1" dirty="0" smtClean="0">
                <a:solidFill>
                  <a:srgbClr val="333333"/>
                </a:solidFill>
              </a:rPr>
              <a:t>11:30 a.m.</a:t>
            </a:r>
            <a:r>
              <a:rPr lang="en-US" dirty="0" smtClean="0">
                <a:solidFill>
                  <a:srgbClr val="333333"/>
                </a:solidFill>
              </a:rPr>
              <a:t>  </a:t>
            </a:r>
          </a:p>
          <a:p>
            <a:pPr marL="2968625" indent="-225425">
              <a:buClrTx/>
              <a:defRPr/>
            </a:pPr>
            <a:r>
              <a:rPr lang="en-US" dirty="0">
                <a:solidFill>
                  <a:srgbClr val="333333"/>
                </a:solidFill>
              </a:rPr>
              <a:t>At </a:t>
            </a:r>
            <a:r>
              <a:rPr lang="en-US" dirty="0" smtClean="0">
                <a:solidFill>
                  <a:srgbClr val="333333"/>
                </a:solidFill>
              </a:rPr>
              <a:t>lunch, an employee brags to his coworkers that he is buying a </a:t>
            </a:r>
            <a:r>
              <a:rPr lang="en-US" dirty="0" err="1" smtClean="0">
                <a:solidFill>
                  <a:srgbClr val="333333"/>
                </a:solidFill>
              </a:rPr>
              <a:t>Bugatti</a:t>
            </a:r>
            <a:r>
              <a:rPr lang="en-US" dirty="0" smtClean="0">
                <a:solidFill>
                  <a:srgbClr val="333333"/>
                </a:solidFill>
              </a:rPr>
              <a:t> </a:t>
            </a:r>
            <a:r>
              <a:rPr lang="en-US" dirty="0" err="1" smtClean="0">
                <a:solidFill>
                  <a:srgbClr val="333333"/>
                </a:solidFill>
              </a:rPr>
              <a:t>Veyron</a:t>
            </a:r>
            <a:r>
              <a:rPr lang="en-US" dirty="0" smtClean="0">
                <a:solidFill>
                  <a:srgbClr val="333333"/>
                </a:solidFill>
              </a:rPr>
              <a:t>, a car worth over 1.7 million </a:t>
            </a:r>
          </a:p>
          <a:p>
            <a:pPr marL="2968625" indent="-225425">
              <a:buClrTx/>
              <a:defRPr/>
            </a:pPr>
            <a:r>
              <a:rPr lang="en-US" dirty="0" smtClean="0">
                <a:solidFill>
                  <a:srgbClr val="333333"/>
                </a:solidFill>
              </a:rPr>
              <a:t>He provides no </a:t>
            </a:r>
            <a:r>
              <a:rPr lang="en-US" dirty="0">
                <a:solidFill>
                  <a:srgbClr val="333333"/>
                </a:solidFill>
              </a:rPr>
              <a:t>explanation of </a:t>
            </a:r>
            <a:r>
              <a:rPr lang="en-US" dirty="0" smtClean="0">
                <a:solidFill>
                  <a:srgbClr val="333333"/>
                </a:solidFill>
              </a:rPr>
              <a:t>this </a:t>
            </a:r>
            <a:r>
              <a:rPr lang="en-US" dirty="0">
                <a:solidFill>
                  <a:srgbClr val="333333"/>
                </a:solidFill>
              </a:rPr>
              <a:t>sudden and unexpected </a:t>
            </a:r>
            <a:r>
              <a:rPr lang="en-US" dirty="0" smtClean="0">
                <a:solidFill>
                  <a:srgbClr val="333333"/>
                </a:solidFill>
              </a:rPr>
              <a:t>wealth</a:t>
            </a:r>
          </a:p>
          <a:p>
            <a:pPr>
              <a:defRPr/>
            </a:pPr>
            <a:endParaRPr lang="en-US" dirty="0">
              <a:solidFill>
                <a:srgbClr val="333333"/>
              </a:solidFill>
            </a:endParaRPr>
          </a:p>
        </p:txBody>
      </p:sp>
      <p:sp>
        <p:nvSpPr>
          <p:cNvPr id="20485"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8" name="Picture 7" descr="bag_of_money.gif"/>
          <p:cNvPicPr>
            <a:picLocks noChangeAspect="1"/>
          </p:cNvPicPr>
          <p:nvPr/>
        </p:nvPicPr>
        <p:blipFill>
          <a:blip r:embed="rId3" cstate="print"/>
          <a:stretch>
            <a:fillRect/>
          </a:stretch>
        </p:blipFill>
        <p:spPr>
          <a:xfrm>
            <a:off x="609600" y="1600200"/>
            <a:ext cx="1600200" cy="20486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2" end="2"/>
                                            </p:txEl>
                                          </p:spTgt>
                                        </p:tgtEl>
                                        <p:attrNameLst>
                                          <p:attrName>style.visibility</p:attrName>
                                        </p:attrNameLst>
                                      </p:cBhvr>
                                      <p:to>
                                        <p:strVal val="visible"/>
                                      </p:to>
                                    </p:set>
                                    <p:animEffect transition="in" filter="wipe(left)">
                                      <p:cBhvr>
                                        <p:cTn id="7" dur="500"/>
                                        <p:tgtEl>
                                          <p:spTgt spid="9220">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220">
                                            <p:txEl>
                                              <p:pRg st="3" end="3"/>
                                            </p:txEl>
                                          </p:spTgt>
                                        </p:tgtEl>
                                        <p:attrNameLst>
                                          <p:attrName>style.visibility</p:attrName>
                                        </p:attrNameLst>
                                      </p:cBhvr>
                                      <p:to>
                                        <p:strVal val="visible"/>
                                      </p:to>
                                    </p:set>
                                    <p:animEffect transition="in" filter="wipe(left)">
                                      <p:cBhvr>
                                        <p:cTn id="12" dur="500"/>
                                        <p:tgtEl>
                                          <p:spTgt spid="922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Number Placeholder 1"/>
          <p:cNvSpPr>
            <a:spLocks noGrp="1"/>
          </p:cNvSpPr>
          <p:nvPr>
            <p:ph type="sldNum" sz="quarter" idx="10"/>
          </p:nvPr>
        </p:nvSpPr>
        <p:spPr>
          <a:noFill/>
        </p:spPr>
        <p:txBody>
          <a:bodyPr/>
          <a:lstStyle/>
          <a:p>
            <a:fld id="{61DD1D8B-95ED-4454-8A0D-F9671818868E}" type="slidenum">
              <a:rPr lang="en-US" smtClean="0"/>
              <a:pPr/>
              <a:t>2</a:t>
            </a:fld>
            <a:endParaRPr lang="en-US" smtClean="0"/>
          </a:p>
        </p:txBody>
      </p:sp>
      <p:sp>
        <p:nvSpPr>
          <p:cNvPr id="5123" name="Rectangle 2"/>
          <p:cNvSpPr>
            <a:spLocks noChangeArrowheads="1"/>
          </p:cNvSpPr>
          <p:nvPr/>
        </p:nvSpPr>
        <p:spPr bwMode="black">
          <a:xfrm>
            <a:off x="422275" y="66675"/>
            <a:ext cx="8226425" cy="1009650"/>
          </a:xfrm>
          <a:prstGeom prst="rect">
            <a:avLst/>
          </a:prstGeom>
          <a:noFill/>
          <a:ln w="9525">
            <a:noFill/>
            <a:miter lim="800000"/>
            <a:headEnd/>
            <a:tailEnd/>
          </a:ln>
        </p:spPr>
        <p:txBody>
          <a:bodyPr lIns="0" tIns="0" rIns="0" bIns="0" anchor="ctr"/>
          <a:lstStyle/>
          <a:p>
            <a:pPr algn="ctr">
              <a:spcBef>
                <a:spcPct val="50000"/>
              </a:spcBef>
            </a:pPr>
            <a:r>
              <a:rPr lang="en-US" sz="4200">
                <a:solidFill>
                  <a:srgbClr val="000066"/>
                </a:solidFill>
                <a:latin typeface="Times New Roman" pitchFamily="18" charset="0"/>
              </a:rPr>
              <a:t>Operational Security (OPSEC)</a:t>
            </a:r>
          </a:p>
        </p:txBody>
      </p:sp>
      <p:sp>
        <p:nvSpPr>
          <p:cNvPr id="5124" name="Rectangle 3"/>
          <p:cNvSpPr>
            <a:spLocks noChangeArrowheads="1"/>
          </p:cNvSpPr>
          <p:nvPr/>
        </p:nvSpPr>
        <p:spPr bwMode="invGray">
          <a:xfrm>
            <a:off x="457200" y="1270000"/>
            <a:ext cx="8020050" cy="4570413"/>
          </a:xfrm>
          <a:prstGeom prst="rect">
            <a:avLst/>
          </a:prstGeom>
          <a:noFill/>
          <a:ln w="9525">
            <a:noFill/>
            <a:miter lim="800000"/>
            <a:headEnd/>
            <a:tailEnd/>
          </a:ln>
        </p:spPr>
        <p:txBody>
          <a:bodyPr lIns="0" tIns="0" rIns="0" bIns="0"/>
          <a:lstStyle/>
          <a:p>
            <a:pPr marL="233363" indent="-233363">
              <a:spcBef>
                <a:spcPct val="60000"/>
              </a:spcBef>
              <a:buClr>
                <a:srgbClr val="333333"/>
              </a:buClr>
              <a:buFont typeface="Wingdings" pitchFamily="2" charset="2"/>
              <a:buChar char="§"/>
            </a:pPr>
            <a:r>
              <a:rPr lang="en-US" sz="2200" dirty="0">
                <a:solidFill>
                  <a:srgbClr val="292929"/>
                </a:solidFill>
              </a:rPr>
              <a:t>This briefing contains exercise, operational, and potentially business sensitive material which, while not classified, should be safeguarded as you deem </a:t>
            </a:r>
            <a:r>
              <a:rPr lang="en-US" sz="2200" dirty="0" smtClean="0">
                <a:solidFill>
                  <a:srgbClr val="292929"/>
                </a:solidFill>
              </a:rPr>
              <a:t>appropriate</a:t>
            </a:r>
          </a:p>
          <a:p>
            <a:pPr marL="233363" indent="-233363">
              <a:spcBef>
                <a:spcPct val="60000"/>
              </a:spcBef>
              <a:buClr>
                <a:srgbClr val="333333"/>
              </a:buClr>
              <a:buFont typeface="Wingdings" pitchFamily="2" charset="2"/>
              <a:buChar char="§"/>
            </a:pPr>
            <a:r>
              <a:rPr lang="en-US" sz="2200" dirty="0" smtClean="0">
                <a:solidFill>
                  <a:srgbClr val="333333"/>
                </a:solidFill>
              </a:rPr>
              <a:t>The Department of Homeland Security (DHS) Cyber Tabletop Exercise for the Chemical Sector is for the Sector’s members and is intended ONLY for those members’ internal use.  There is no requirement of the users of this exercise to report back to DHS or any other agency, local, state or federal, regarding any part of the exercise.  Any sharing of the results of this exercise is strictly up to the user </a:t>
            </a:r>
          </a:p>
          <a:p>
            <a:pPr marL="233363" indent="-233363">
              <a:spcBef>
                <a:spcPct val="60000"/>
              </a:spcBef>
              <a:buClr>
                <a:srgbClr val="333333"/>
              </a:buClr>
            </a:pPr>
            <a:endParaRPr lang="en-US" sz="2200" dirty="0">
              <a:solidFill>
                <a:srgbClr val="333333"/>
              </a:solidFill>
            </a:endParaRPr>
          </a:p>
          <a:p>
            <a:pPr marL="233363" indent="-233363">
              <a:spcBef>
                <a:spcPct val="60000"/>
              </a:spcBef>
              <a:buClr>
                <a:srgbClr val="333333"/>
              </a:buClr>
              <a:buFont typeface="Wingdings" pitchFamily="2" charset="2"/>
              <a:buChar char="§"/>
            </a:pPr>
            <a:endParaRPr lang="en-US" sz="2200" dirty="0">
              <a:solidFill>
                <a:srgbClr val="333333"/>
              </a:solidFill>
            </a:endParaRPr>
          </a:p>
          <a:p>
            <a:pPr marL="233363" indent="-233363">
              <a:spcBef>
                <a:spcPct val="60000"/>
              </a:spcBef>
              <a:buClr>
                <a:srgbClr val="333333"/>
              </a:buClr>
              <a:buFont typeface="Wingdings" pitchFamily="2" charset="2"/>
              <a:buChar char="§"/>
            </a:pPr>
            <a:endParaRPr lang="en-US" sz="2200" dirty="0">
              <a:solidFill>
                <a:srgbClr val="333333"/>
              </a:solidFill>
            </a:endParaRPr>
          </a:p>
          <a:p>
            <a:pPr marL="233363" indent="-233363">
              <a:spcBef>
                <a:spcPct val="60000"/>
              </a:spcBef>
              <a:buClr>
                <a:srgbClr val="333333"/>
              </a:buClr>
              <a:buFont typeface="Wingdings" pitchFamily="2" charset="2"/>
              <a:buChar char="§"/>
            </a:pPr>
            <a:endParaRPr lang="en-US" sz="2200" dirty="0">
              <a:solidFill>
                <a:srgbClr val="333333"/>
              </a:solidFill>
            </a:endParaRPr>
          </a:p>
          <a:p>
            <a:pPr marL="233363" indent="-233363">
              <a:spcBef>
                <a:spcPct val="60000"/>
              </a:spcBef>
              <a:buClr>
                <a:srgbClr val="333333"/>
              </a:buClr>
              <a:buFont typeface="Wingdings" pitchFamily="2" charset="2"/>
              <a:buChar char="§"/>
            </a:pPr>
            <a:endParaRPr lang="en-US" sz="2200" dirty="0">
              <a:solidFill>
                <a:srgbClr val="333333"/>
              </a:solidFill>
            </a:endParaRPr>
          </a:p>
        </p:txBody>
      </p:sp>
      <p:sp>
        <p:nvSpPr>
          <p:cNvPr id="5125"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
        <p:nvSpPr>
          <p:cNvPr id="5126" name="Slide Number Placeholder 4"/>
          <p:cNvSpPr txBox="1">
            <a:spLocks noGrp="1"/>
          </p:cNvSpPr>
          <p:nvPr/>
        </p:nvSpPr>
        <p:spPr bwMode="auto">
          <a:xfrm>
            <a:off x="8534400" y="6400800"/>
            <a:ext cx="381000" cy="228600"/>
          </a:xfrm>
          <a:prstGeom prst="rect">
            <a:avLst/>
          </a:prstGeom>
          <a:noFill/>
          <a:ln w="9525">
            <a:noFill/>
            <a:miter lim="800000"/>
            <a:headEnd/>
            <a:tailEnd/>
          </a:ln>
        </p:spPr>
        <p:txBody>
          <a:bodyPr/>
          <a:lstStyle/>
          <a:p>
            <a:pPr algn="r" eaLnBrk="1" hangingPunct="1"/>
            <a:fld id="{A855BC61-27DD-493E-8D48-F2A9792E1265}" type="slidenum">
              <a:rPr lang="en-US" sz="1100">
                <a:solidFill>
                  <a:srgbClr val="000066"/>
                </a:solidFill>
              </a:rPr>
              <a:pPr algn="r" eaLnBrk="1" hangingPunct="1"/>
              <a:t>2</a:t>
            </a:fld>
            <a:endParaRPr lang="en-US" sz="1100">
              <a:solidFill>
                <a:srgbClr val="000066"/>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3"/>
          <p:cNvSpPr>
            <a:spLocks noGrp="1"/>
          </p:cNvSpPr>
          <p:nvPr>
            <p:ph type="sldNum" sz="quarter" idx="10"/>
          </p:nvPr>
        </p:nvSpPr>
        <p:spPr>
          <a:noFill/>
        </p:spPr>
        <p:txBody>
          <a:bodyPr/>
          <a:lstStyle/>
          <a:p>
            <a:fld id="{82AF432D-44C0-4773-A005-CFF3CE773057}" type="slidenum">
              <a:rPr lang="en-US" smtClean="0"/>
              <a:pPr/>
              <a:t>20</a:t>
            </a:fld>
            <a:endParaRPr lang="en-US" smtClean="0"/>
          </a:p>
        </p:txBody>
      </p:sp>
      <p:sp>
        <p:nvSpPr>
          <p:cNvPr id="21507" name="Rectangle 2"/>
          <p:cNvSpPr>
            <a:spLocks noGrp="1" noChangeArrowheads="1"/>
          </p:cNvSpPr>
          <p:nvPr>
            <p:ph type="title"/>
          </p:nvPr>
        </p:nvSpPr>
        <p:spPr>
          <a:xfrm>
            <a:off x="0" y="0"/>
            <a:ext cx="9144000" cy="723900"/>
          </a:xfrm>
        </p:spPr>
        <p:txBody>
          <a:bodyPr anchor="t"/>
          <a:lstStyle/>
          <a:p>
            <a:pPr algn="ctr"/>
            <a:r>
              <a:rPr lang="en-US" dirty="0" smtClean="0"/>
              <a:t>Day -15: Trash to Treasure </a:t>
            </a:r>
          </a:p>
        </p:txBody>
      </p:sp>
      <p:sp>
        <p:nvSpPr>
          <p:cNvPr id="9220" name="Rectangle 3"/>
          <p:cNvSpPr>
            <a:spLocks noGrp="1" noChangeArrowheads="1"/>
          </p:cNvSpPr>
          <p:nvPr>
            <p:ph type="body" idx="1"/>
          </p:nvPr>
        </p:nvSpPr>
        <p:spPr bwMode="auto">
          <a:xfrm>
            <a:off x="4038600" y="838200"/>
            <a:ext cx="46482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1:00 </a:t>
            </a:r>
            <a:r>
              <a:rPr lang="en-US" b="1" dirty="0">
                <a:solidFill>
                  <a:srgbClr val="333333"/>
                </a:solidFill>
              </a:rPr>
              <a:t>p</a:t>
            </a:r>
            <a:r>
              <a:rPr lang="en-US" b="1" dirty="0" smtClean="0">
                <a:solidFill>
                  <a:srgbClr val="333333"/>
                </a:solidFill>
              </a:rPr>
              <a:t>.m.</a:t>
            </a:r>
            <a:r>
              <a:rPr lang="en-US" dirty="0" smtClean="0">
                <a:solidFill>
                  <a:srgbClr val="333333"/>
                </a:solidFill>
              </a:rPr>
              <a:t>  </a:t>
            </a:r>
          </a:p>
          <a:p>
            <a:pPr>
              <a:buClrTx/>
              <a:defRPr/>
            </a:pPr>
            <a:r>
              <a:rPr lang="en-US" dirty="0">
                <a:solidFill>
                  <a:srgbClr val="333333"/>
                </a:solidFill>
              </a:rPr>
              <a:t>An employee finds a USB drive in the </a:t>
            </a:r>
            <a:r>
              <a:rPr lang="en-US" dirty="0" smtClean="0">
                <a:solidFill>
                  <a:srgbClr val="333333"/>
                </a:solidFill>
              </a:rPr>
              <a:t>company parking </a:t>
            </a:r>
            <a:r>
              <a:rPr lang="en-US" dirty="0">
                <a:solidFill>
                  <a:srgbClr val="333333"/>
                </a:solidFill>
              </a:rPr>
              <a:t>lot.  </a:t>
            </a:r>
            <a:endParaRPr lang="en-US" dirty="0" smtClean="0">
              <a:solidFill>
                <a:srgbClr val="333333"/>
              </a:solidFill>
            </a:endParaRPr>
          </a:p>
          <a:p>
            <a:pPr>
              <a:buClrTx/>
              <a:defRPr/>
            </a:pPr>
            <a:r>
              <a:rPr lang="en-US" dirty="0" smtClean="0">
                <a:solidFill>
                  <a:srgbClr val="333333"/>
                </a:solidFill>
              </a:rPr>
              <a:t>The </a:t>
            </a:r>
            <a:r>
              <a:rPr lang="en-US" dirty="0">
                <a:solidFill>
                  <a:srgbClr val="333333"/>
                </a:solidFill>
              </a:rPr>
              <a:t>employee puts the USB drive into their </a:t>
            </a:r>
            <a:r>
              <a:rPr lang="en-US" dirty="0" smtClean="0">
                <a:solidFill>
                  <a:srgbClr val="333333"/>
                </a:solidFill>
              </a:rPr>
              <a:t>company computer.</a:t>
            </a:r>
          </a:p>
          <a:p>
            <a:pPr>
              <a:buClrTx/>
              <a:defRPr/>
            </a:pPr>
            <a:r>
              <a:rPr lang="en-US" dirty="0" smtClean="0">
                <a:solidFill>
                  <a:srgbClr val="333333"/>
                </a:solidFill>
              </a:rPr>
              <a:t>No </a:t>
            </a:r>
            <a:r>
              <a:rPr lang="en-US" dirty="0">
                <a:solidFill>
                  <a:srgbClr val="333333"/>
                </a:solidFill>
              </a:rPr>
              <a:t>files are on the </a:t>
            </a:r>
            <a:r>
              <a:rPr lang="en-US" dirty="0" smtClean="0">
                <a:solidFill>
                  <a:srgbClr val="333333"/>
                </a:solidFill>
              </a:rPr>
              <a:t>USB.</a:t>
            </a:r>
          </a:p>
          <a:p>
            <a:pPr>
              <a:buClrTx/>
              <a:defRPr/>
            </a:pPr>
            <a:r>
              <a:rPr lang="en-US" dirty="0" smtClean="0">
                <a:solidFill>
                  <a:srgbClr val="333333"/>
                </a:solidFill>
              </a:rPr>
              <a:t>No </a:t>
            </a:r>
            <a:r>
              <a:rPr lang="en-US" dirty="0">
                <a:solidFill>
                  <a:srgbClr val="333333"/>
                </a:solidFill>
              </a:rPr>
              <a:t>viruses are </a:t>
            </a:r>
            <a:r>
              <a:rPr lang="en-US" dirty="0" smtClean="0">
                <a:solidFill>
                  <a:srgbClr val="333333"/>
                </a:solidFill>
              </a:rPr>
              <a:t>detected.</a:t>
            </a:r>
          </a:p>
          <a:p>
            <a:pPr>
              <a:buClrTx/>
              <a:defRPr/>
            </a:pPr>
            <a:r>
              <a:rPr lang="en-US" dirty="0" smtClean="0">
                <a:solidFill>
                  <a:srgbClr val="333333"/>
                </a:solidFill>
              </a:rPr>
              <a:t>Employee </a:t>
            </a:r>
            <a:r>
              <a:rPr lang="en-US" dirty="0">
                <a:solidFill>
                  <a:srgbClr val="333333"/>
                </a:solidFill>
              </a:rPr>
              <a:t>keeps </a:t>
            </a:r>
            <a:r>
              <a:rPr lang="en-US" dirty="0" smtClean="0">
                <a:solidFill>
                  <a:srgbClr val="333333"/>
                </a:solidFill>
              </a:rPr>
              <a:t>using the USB for company and personal business.</a:t>
            </a:r>
            <a:endParaRPr lang="en-US" dirty="0">
              <a:solidFill>
                <a:srgbClr val="333333"/>
              </a:solidFill>
            </a:endParaRPr>
          </a:p>
        </p:txBody>
      </p:sp>
      <p:sp>
        <p:nvSpPr>
          <p:cNvPr id="21509"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7" name="Picture 6" descr="USB 1.jpg"/>
          <p:cNvPicPr>
            <a:picLocks noChangeAspect="1"/>
          </p:cNvPicPr>
          <p:nvPr/>
        </p:nvPicPr>
        <p:blipFill>
          <a:blip r:embed="rId3" cstate="print"/>
          <a:stretch>
            <a:fillRect/>
          </a:stretch>
        </p:blipFill>
        <p:spPr>
          <a:xfrm>
            <a:off x="448408" y="3352800"/>
            <a:ext cx="3313234" cy="1295400"/>
          </a:xfrm>
          <a:prstGeom prst="rect">
            <a:avLst/>
          </a:prstGeom>
          <a:ln>
            <a:noFill/>
          </a:ln>
          <a:effectLst>
            <a:outerShdw blurRad="292100" dist="139700" dir="2700000" algn="tl" rotWithShape="0">
              <a:srgbClr val="333333">
                <a:alpha val="65000"/>
              </a:srgbClr>
            </a:outerShdw>
          </a:effectLst>
        </p:spPr>
      </p:pic>
      <p:pic>
        <p:nvPicPr>
          <p:cNvPr id="8" name="Picture 7" descr="USB 3.jpg"/>
          <p:cNvPicPr>
            <a:picLocks noChangeAspect="1"/>
          </p:cNvPicPr>
          <p:nvPr/>
        </p:nvPicPr>
        <p:blipFill>
          <a:blip r:embed="rId4" cstate="print"/>
          <a:stretch>
            <a:fillRect/>
          </a:stretch>
        </p:blipFill>
        <p:spPr>
          <a:xfrm>
            <a:off x="1066800" y="1295400"/>
            <a:ext cx="1676400" cy="16764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left)">
                                      <p:cBhvr>
                                        <p:cTn id="12" dur="500"/>
                                        <p:tgtEl>
                                          <p:spTgt spid="92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20">
                                            <p:txEl>
                                              <p:pRg st="3" end="3"/>
                                            </p:txEl>
                                          </p:spTgt>
                                        </p:tgtEl>
                                        <p:attrNameLst>
                                          <p:attrName>style.visibility</p:attrName>
                                        </p:attrNameLst>
                                      </p:cBhvr>
                                      <p:to>
                                        <p:strVal val="visible"/>
                                      </p:to>
                                    </p:set>
                                    <p:animEffect transition="in" filter="wipe(left)">
                                      <p:cBhvr>
                                        <p:cTn id="17" dur="500"/>
                                        <p:tgtEl>
                                          <p:spTgt spid="922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9220">
                                            <p:txEl>
                                              <p:pRg st="4" end="4"/>
                                            </p:txEl>
                                          </p:spTgt>
                                        </p:tgtEl>
                                        <p:attrNameLst>
                                          <p:attrName>style.visibility</p:attrName>
                                        </p:attrNameLst>
                                      </p:cBhvr>
                                      <p:to>
                                        <p:strVal val="visible"/>
                                      </p:to>
                                    </p:set>
                                    <p:animEffect transition="in" filter="wipe(left)">
                                      <p:cBhvr>
                                        <p:cTn id="22" dur="500"/>
                                        <p:tgtEl>
                                          <p:spTgt spid="922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9220">
                                            <p:txEl>
                                              <p:pRg st="5" end="5"/>
                                            </p:txEl>
                                          </p:spTgt>
                                        </p:tgtEl>
                                        <p:attrNameLst>
                                          <p:attrName>style.visibility</p:attrName>
                                        </p:attrNameLst>
                                      </p:cBhvr>
                                      <p:to>
                                        <p:strVal val="visible"/>
                                      </p:to>
                                    </p:set>
                                    <p:animEffect transition="in" filter="wipe(left)">
                                      <p:cBhvr>
                                        <p:cTn id="27" dur="500"/>
                                        <p:tgtEl>
                                          <p:spTgt spid="922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3"/>
          <p:cNvSpPr>
            <a:spLocks noGrp="1"/>
          </p:cNvSpPr>
          <p:nvPr>
            <p:ph type="sldNum" sz="quarter" idx="10"/>
          </p:nvPr>
        </p:nvSpPr>
        <p:spPr>
          <a:noFill/>
        </p:spPr>
        <p:txBody>
          <a:bodyPr/>
          <a:lstStyle/>
          <a:p>
            <a:fld id="{90A942D1-7B61-4D2A-8A6F-C50E7BA45CE3}" type="slidenum">
              <a:rPr lang="en-US" smtClean="0"/>
              <a:pPr/>
              <a:t>21</a:t>
            </a:fld>
            <a:endParaRPr lang="en-US" smtClean="0"/>
          </a:p>
        </p:txBody>
      </p:sp>
      <p:sp>
        <p:nvSpPr>
          <p:cNvPr id="22531" name="Rectangle 2"/>
          <p:cNvSpPr>
            <a:spLocks noGrp="1" noChangeArrowheads="1"/>
          </p:cNvSpPr>
          <p:nvPr>
            <p:ph type="title"/>
          </p:nvPr>
        </p:nvSpPr>
        <p:spPr>
          <a:xfrm>
            <a:off x="0" y="0"/>
            <a:ext cx="9144000" cy="723900"/>
          </a:xfrm>
        </p:spPr>
        <p:txBody>
          <a:bodyPr anchor="t"/>
          <a:lstStyle/>
          <a:p>
            <a:pPr algn="ctr"/>
            <a:r>
              <a:rPr lang="en-US" smtClean="0"/>
              <a:t>Day -7: Loss Leader </a:t>
            </a:r>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11:00 a.m.</a:t>
            </a:r>
            <a:r>
              <a:rPr lang="en-US" dirty="0" smtClean="0">
                <a:solidFill>
                  <a:srgbClr val="333333"/>
                </a:solidFill>
              </a:rPr>
              <a:t>  </a:t>
            </a:r>
          </a:p>
          <a:p>
            <a:pPr>
              <a:buClrTx/>
              <a:defRPr/>
            </a:pPr>
            <a:r>
              <a:rPr lang="en-US" dirty="0">
                <a:solidFill>
                  <a:srgbClr val="333333"/>
                </a:solidFill>
              </a:rPr>
              <a:t>A manager reports </a:t>
            </a:r>
            <a:r>
              <a:rPr lang="en-US" dirty="0" smtClean="0">
                <a:solidFill>
                  <a:srgbClr val="333333"/>
                </a:solidFill>
              </a:rPr>
              <a:t>losing a </a:t>
            </a:r>
            <a:r>
              <a:rPr lang="en-US" dirty="0">
                <a:solidFill>
                  <a:srgbClr val="333333"/>
                </a:solidFill>
              </a:rPr>
              <a:t>company </a:t>
            </a:r>
            <a:r>
              <a:rPr lang="en-US" dirty="0" smtClean="0">
                <a:solidFill>
                  <a:srgbClr val="333333"/>
                </a:solidFill>
              </a:rPr>
              <a:t>laptop</a:t>
            </a:r>
          </a:p>
          <a:p>
            <a:pPr>
              <a:buClrTx/>
              <a:defRPr/>
            </a:pPr>
            <a:r>
              <a:rPr lang="en-US" dirty="0" smtClean="0">
                <a:solidFill>
                  <a:srgbClr val="333333"/>
                </a:solidFill>
              </a:rPr>
              <a:t>Her </a:t>
            </a:r>
            <a:r>
              <a:rPr lang="en-US" dirty="0">
                <a:solidFill>
                  <a:srgbClr val="333333"/>
                </a:solidFill>
              </a:rPr>
              <a:t>computer password was </a:t>
            </a:r>
            <a:r>
              <a:rPr lang="en-US" dirty="0" smtClean="0">
                <a:solidFill>
                  <a:srgbClr val="333333"/>
                </a:solidFill>
              </a:rPr>
              <a:t>posted on a</a:t>
            </a:r>
          </a:p>
          <a:p>
            <a:pPr indent="-1588">
              <a:spcBef>
                <a:spcPts val="0"/>
              </a:spcBef>
              <a:buClrTx/>
              <a:buNone/>
              <a:defRPr/>
            </a:pPr>
            <a:r>
              <a:rPr lang="en-US" dirty="0" smtClean="0">
                <a:solidFill>
                  <a:srgbClr val="333333"/>
                </a:solidFill>
              </a:rPr>
              <a:t>sticky note on the bottom of her laptop</a:t>
            </a:r>
          </a:p>
          <a:p>
            <a:pPr>
              <a:buClrTx/>
              <a:defRPr/>
            </a:pPr>
            <a:r>
              <a:rPr lang="en-US" dirty="0" smtClean="0">
                <a:solidFill>
                  <a:srgbClr val="333333"/>
                </a:solidFill>
              </a:rPr>
              <a:t>She has </a:t>
            </a:r>
            <a:r>
              <a:rPr lang="en-US" dirty="0">
                <a:solidFill>
                  <a:srgbClr val="333333"/>
                </a:solidFill>
              </a:rPr>
              <a:t>previously lost a company-issued smart phone at a coffee shop near the </a:t>
            </a:r>
            <a:r>
              <a:rPr lang="en-US" dirty="0" smtClean="0">
                <a:solidFill>
                  <a:srgbClr val="333333"/>
                </a:solidFill>
              </a:rPr>
              <a:t>office </a:t>
            </a:r>
          </a:p>
          <a:p>
            <a:pPr>
              <a:buClrTx/>
              <a:defRPr/>
            </a:pPr>
            <a:r>
              <a:rPr lang="en-US" dirty="0" smtClean="0">
                <a:solidFill>
                  <a:srgbClr val="333333"/>
                </a:solidFill>
              </a:rPr>
              <a:t>The </a:t>
            </a:r>
            <a:r>
              <a:rPr lang="en-US" dirty="0">
                <a:solidFill>
                  <a:srgbClr val="333333"/>
                </a:solidFill>
              </a:rPr>
              <a:t>lost smart phone was anonymously returned </a:t>
            </a:r>
            <a:r>
              <a:rPr lang="en-US" dirty="0" smtClean="0">
                <a:solidFill>
                  <a:srgbClr val="333333"/>
                </a:solidFill>
              </a:rPr>
              <a:t>due to </a:t>
            </a:r>
            <a:r>
              <a:rPr lang="en-US" dirty="0">
                <a:solidFill>
                  <a:srgbClr val="333333"/>
                </a:solidFill>
              </a:rPr>
              <a:t>information found on the smart </a:t>
            </a:r>
            <a:r>
              <a:rPr lang="en-US" dirty="0" smtClean="0">
                <a:solidFill>
                  <a:srgbClr val="333333"/>
                </a:solidFill>
              </a:rPr>
              <a:t>phone </a:t>
            </a:r>
          </a:p>
          <a:p>
            <a:pPr>
              <a:buClrTx/>
              <a:defRPr/>
            </a:pPr>
            <a:r>
              <a:rPr lang="en-US" dirty="0">
                <a:solidFill>
                  <a:srgbClr val="333333"/>
                </a:solidFill>
              </a:rPr>
              <a:t>S</a:t>
            </a:r>
            <a:r>
              <a:rPr lang="en-US" dirty="0" smtClean="0">
                <a:solidFill>
                  <a:srgbClr val="333333"/>
                </a:solidFill>
              </a:rPr>
              <a:t>enior </a:t>
            </a:r>
            <a:r>
              <a:rPr lang="en-US" dirty="0">
                <a:solidFill>
                  <a:srgbClr val="333333"/>
                </a:solidFill>
              </a:rPr>
              <a:t>management </a:t>
            </a:r>
            <a:r>
              <a:rPr lang="en-US" dirty="0" smtClean="0">
                <a:solidFill>
                  <a:srgbClr val="333333"/>
                </a:solidFill>
              </a:rPr>
              <a:t>discusses disciplinary </a:t>
            </a:r>
            <a:r>
              <a:rPr lang="en-US" dirty="0">
                <a:solidFill>
                  <a:srgbClr val="333333"/>
                </a:solidFill>
              </a:rPr>
              <a:t>action </a:t>
            </a:r>
            <a:r>
              <a:rPr lang="en-US" dirty="0" smtClean="0">
                <a:solidFill>
                  <a:srgbClr val="333333"/>
                </a:solidFill>
              </a:rPr>
              <a:t>for </a:t>
            </a:r>
            <a:r>
              <a:rPr lang="en-US" dirty="0">
                <a:solidFill>
                  <a:srgbClr val="333333"/>
                </a:solidFill>
              </a:rPr>
              <a:t>continued loss of company </a:t>
            </a:r>
            <a:r>
              <a:rPr lang="en-US" dirty="0" smtClean="0">
                <a:solidFill>
                  <a:srgbClr val="333333"/>
                </a:solidFill>
              </a:rPr>
              <a:t>equipment</a:t>
            </a:r>
            <a:endParaRPr lang="en-US" dirty="0">
              <a:solidFill>
                <a:srgbClr val="333333"/>
              </a:solidFill>
            </a:endParaRPr>
          </a:p>
        </p:txBody>
      </p:sp>
      <p:sp>
        <p:nvSpPr>
          <p:cNvPr id="22533"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6" name="Picture 5" descr="loss leader.jpg"/>
          <p:cNvPicPr>
            <a:picLocks noChangeAspect="1"/>
          </p:cNvPicPr>
          <p:nvPr/>
        </p:nvPicPr>
        <p:blipFill>
          <a:blip r:embed="rId3" cstate="print"/>
          <a:stretch>
            <a:fillRect/>
          </a:stretch>
        </p:blipFill>
        <p:spPr>
          <a:xfrm>
            <a:off x="6248400" y="990600"/>
            <a:ext cx="2209800" cy="14790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left)">
                                      <p:cBhvr>
                                        <p:cTn id="12" dur="500"/>
                                        <p:tgtEl>
                                          <p:spTgt spid="9220">
                                            <p:txEl>
                                              <p:pRg st="2" end="2"/>
                                            </p:txEl>
                                          </p:spTgt>
                                        </p:tgtEl>
                                      </p:cBhvr>
                                    </p:animEffect>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9220">
                                            <p:txEl>
                                              <p:pRg st="3" end="3"/>
                                            </p:txEl>
                                          </p:spTgt>
                                        </p:tgtEl>
                                        <p:attrNameLst>
                                          <p:attrName>style.visibility</p:attrName>
                                        </p:attrNameLst>
                                      </p:cBhvr>
                                      <p:to>
                                        <p:strVal val="visible"/>
                                      </p:to>
                                    </p:set>
                                    <p:animEffect transition="in" filter="wipe(left)">
                                      <p:cBhvr>
                                        <p:cTn id="16" dur="500"/>
                                        <p:tgtEl>
                                          <p:spTgt spid="9220">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9220">
                                            <p:txEl>
                                              <p:pRg st="4" end="4"/>
                                            </p:txEl>
                                          </p:spTgt>
                                        </p:tgtEl>
                                        <p:attrNameLst>
                                          <p:attrName>style.visibility</p:attrName>
                                        </p:attrNameLst>
                                      </p:cBhvr>
                                      <p:to>
                                        <p:strVal val="visible"/>
                                      </p:to>
                                    </p:set>
                                    <p:animEffect transition="in" filter="wipe(left)">
                                      <p:cBhvr>
                                        <p:cTn id="21" dur="500"/>
                                        <p:tgtEl>
                                          <p:spTgt spid="9220">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9220">
                                            <p:txEl>
                                              <p:pRg st="5" end="5"/>
                                            </p:txEl>
                                          </p:spTgt>
                                        </p:tgtEl>
                                        <p:attrNameLst>
                                          <p:attrName>style.visibility</p:attrName>
                                        </p:attrNameLst>
                                      </p:cBhvr>
                                      <p:to>
                                        <p:strVal val="visible"/>
                                      </p:to>
                                    </p:set>
                                    <p:animEffect transition="in" filter="wipe(left)">
                                      <p:cBhvr>
                                        <p:cTn id="26" dur="500"/>
                                        <p:tgtEl>
                                          <p:spTgt spid="9220">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9220">
                                            <p:txEl>
                                              <p:pRg st="6" end="6"/>
                                            </p:txEl>
                                          </p:spTgt>
                                        </p:tgtEl>
                                        <p:attrNameLst>
                                          <p:attrName>style.visibility</p:attrName>
                                        </p:attrNameLst>
                                      </p:cBhvr>
                                      <p:to>
                                        <p:strVal val="visible"/>
                                      </p:to>
                                    </p:set>
                                    <p:animEffect transition="in" filter="wipe(left)">
                                      <p:cBhvr>
                                        <p:cTn id="31" dur="500"/>
                                        <p:tgtEl>
                                          <p:spTgt spid="922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p:cNvSpPr>
            <a:spLocks noGrp="1"/>
          </p:cNvSpPr>
          <p:nvPr>
            <p:ph type="sldNum" sz="quarter" idx="10"/>
          </p:nvPr>
        </p:nvSpPr>
        <p:spPr>
          <a:noFill/>
        </p:spPr>
        <p:txBody>
          <a:bodyPr/>
          <a:lstStyle/>
          <a:p>
            <a:fld id="{18790568-32DC-4FAE-8785-659C85E8F9B3}" type="slidenum">
              <a:rPr lang="en-US" smtClean="0"/>
              <a:pPr/>
              <a:t>22</a:t>
            </a:fld>
            <a:endParaRPr lang="en-US" smtClean="0"/>
          </a:p>
        </p:txBody>
      </p:sp>
      <p:sp>
        <p:nvSpPr>
          <p:cNvPr id="23555" name="Rectangle 2"/>
          <p:cNvSpPr>
            <a:spLocks noGrp="1" noChangeArrowheads="1"/>
          </p:cNvSpPr>
          <p:nvPr>
            <p:ph type="title"/>
          </p:nvPr>
        </p:nvSpPr>
        <p:spPr>
          <a:xfrm>
            <a:off x="0" y="0"/>
            <a:ext cx="9144000" cy="723900"/>
          </a:xfrm>
        </p:spPr>
        <p:txBody>
          <a:bodyPr anchor="t"/>
          <a:lstStyle/>
          <a:p>
            <a:pPr algn="ctr"/>
            <a:r>
              <a:rPr lang="en-US" smtClean="0"/>
              <a:t>Module 1 Questions:</a:t>
            </a:r>
          </a:p>
        </p:txBody>
      </p:sp>
      <p:sp>
        <p:nvSpPr>
          <p:cNvPr id="9220" name="Rectangle 3"/>
          <p:cNvSpPr>
            <a:spLocks noGrp="1" noChangeArrowheads="1"/>
          </p:cNvSpPr>
          <p:nvPr>
            <p:ph type="body" idx="1"/>
          </p:nvPr>
        </p:nvSpPr>
        <p:spPr bwMode="auto">
          <a:xfrm>
            <a:off x="381000" y="838200"/>
            <a:ext cx="8305800" cy="5257800"/>
          </a:xfrm>
          <a:extLst/>
        </p:spPr>
        <p:txBody>
          <a:bodyPr vert="horz" wrap="square" lIns="91440" tIns="45720" rIns="91440" bIns="45720" numCol="1" anchor="t" anchorCtr="0" compatLnSpc="1">
            <a:prstTxWarp prst="textNoShape">
              <a:avLst/>
            </a:prstTxWarp>
          </a:bodyPr>
          <a:lstStyle/>
          <a:p>
            <a:pPr marL="457200" indent="-457200">
              <a:buClr>
                <a:srgbClr val="333333"/>
              </a:buClr>
              <a:buFont typeface="+mj-lt"/>
              <a:buAutoNum type="arabicPeriod"/>
              <a:defRPr/>
            </a:pPr>
            <a:r>
              <a:rPr lang="en-US" dirty="0" smtClean="0">
                <a:solidFill>
                  <a:srgbClr val="333333"/>
                </a:solidFill>
              </a:rPr>
              <a:t>Does </a:t>
            </a:r>
            <a:r>
              <a:rPr lang="en-US" dirty="0">
                <a:solidFill>
                  <a:srgbClr val="333333"/>
                </a:solidFill>
              </a:rPr>
              <a:t>your company have a </a:t>
            </a:r>
            <a:r>
              <a:rPr lang="en-US" dirty="0" smtClean="0">
                <a:solidFill>
                  <a:srgbClr val="333333"/>
                </a:solidFill>
              </a:rPr>
              <a:t>formal </a:t>
            </a:r>
            <a:r>
              <a:rPr lang="en-US" dirty="0">
                <a:solidFill>
                  <a:srgbClr val="333333"/>
                </a:solidFill>
              </a:rPr>
              <a:t>policy </a:t>
            </a:r>
            <a:r>
              <a:rPr lang="en-US" dirty="0" smtClean="0">
                <a:solidFill>
                  <a:srgbClr val="333333"/>
                </a:solidFill>
              </a:rPr>
              <a:t>and procedures </a:t>
            </a:r>
            <a:r>
              <a:rPr lang="en-US" dirty="0">
                <a:solidFill>
                  <a:srgbClr val="333333"/>
                </a:solidFill>
              </a:rPr>
              <a:t>pertaining to IT account management?</a:t>
            </a:r>
          </a:p>
          <a:p>
            <a:pPr marL="1133475" lvl="2" indent="-457200">
              <a:buClr>
                <a:srgbClr val="333333"/>
              </a:buClr>
              <a:buFont typeface="+mj-lt"/>
              <a:buAutoNum type="alphaLcPeriod"/>
              <a:defRPr/>
            </a:pPr>
            <a:r>
              <a:rPr lang="en-US" dirty="0">
                <a:solidFill>
                  <a:srgbClr val="333333"/>
                </a:solidFill>
              </a:rPr>
              <a:t>Do these </a:t>
            </a:r>
            <a:r>
              <a:rPr lang="en-US" dirty="0" smtClean="0">
                <a:solidFill>
                  <a:srgbClr val="333333"/>
                </a:solidFill>
              </a:rPr>
              <a:t>procedures </a:t>
            </a:r>
            <a:r>
              <a:rPr lang="en-US" dirty="0">
                <a:solidFill>
                  <a:srgbClr val="333333"/>
                </a:solidFill>
              </a:rPr>
              <a:t>include </a:t>
            </a:r>
            <a:r>
              <a:rPr lang="en-US" dirty="0" smtClean="0">
                <a:solidFill>
                  <a:srgbClr val="333333"/>
                </a:solidFill>
              </a:rPr>
              <a:t>protocols/steps </a:t>
            </a:r>
            <a:r>
              <a:rPr lang="en-US" dirty="0">
                <a:solidFill>
                  <a:srgbClr val="333333"/>
                </a:solidFill>
              </a:rPr>
              <a:t>for establishing, activating, modifying, disabling and removing accounts</a:t>
            </a:r>
            <a:r>
              <a:rPr lang="en-US" dirty="0" smtClean="0">
                <a:solidFill>
                  <a:srgbClr val="333333"/>
                </a:solidFill>
              </a:rPr>
              <a:t>?</a:t>
            </a:r>
          </a:p>
          <a:p>
            <a:pPr marL="1133475" lvl="2" indent="-457200">
              <a:buClr>
                <a:srgbClr val="333333"/>
              </a:buClr>
              <a:buFont typeface="+mj-lt"/>
              <a:buAutoNum type="alphaLcPeriod"/>
              <a:defRPr/>
            </a:pPr>
            <a:r>
              <a:rPr lang="en-US" dirty="0" smtClean="0">
                <a:solidFill>
                  <a:srgbClr val="333333"/>
                </a:solidFill>
              </a:rPr>
              <a:t>Do </a:t>
            </a:r>
            <a:r>
              <a:rPr lang="en-US" dirty="0">
                <a:solidFill>
                  <a:srgbClr val="333333"/>
                </a:solidFill>
              </a:rPr>
              <a:t>these </a:t>
            </a:r>
            <a:r>
              <a:rPr lang="en-US" dirty="0" smtClean="0">
                <a:solidFill>
                  <a:srgbClr val="333333"/>
                </a:solidFill>
              </a:rPr>
              <a:t>procedures </a:t>
            </a:r>
            <a:r>
              <a:rPr lang="en-US" dirty="0">
                <a:solidFill>
                  <a:srgbClr val="333333"/>
                </a:solidFill>
              </a:rPr>
              <a:t>include protocols/steps for notifying IT account managers/administrators when users are terminated?</a:t>
            </a:r>
          </a:p>
          <a:p>
            <a:pPr marL="457200" indent="-457200">
              <a:buClr>
                <a:srgbClr val="333333"/>
              </a:buClr>
              <a:buFont typeface="+mj-lt"/>
              <a:buAutoNum type="arabicPeriod"/>
              <a:defRPr/>
            </a:pPr>
            <a:r>
              <a:rPr lang="en-US" dirty="0">
                <a:solidFill>
                  <a:srgbClr val="333333"/>
                </a:solidFill>
              </a:rPr>
              <a:t>Does your company </a:t>
            </a:r>
            <a:r>
              <a:rPr lang="en-US" dirty="0" smtClean="0">
                <a:solidFill>
                  <a:srgbClr val="333333"/>
                </a:solidFill>
              </a:rPr>
              <a:t>termination system access accounts (including remote access) upon an employee’s termination?</a:t>
            </a:r>
          </a:p>
          <a:p>
            <a:pPr marL="1133475" lvl="2" indent="-457200">
              <a:buClr>
                <a:srgbClr val="333333"/>
              </a:buClr>
              <a:buFont typeface="+mj-lt"/>
              <a:buAutoNum type="alphaLcPeriod"/>
              <a:defRPr/>
            </a:pPr>
            <a:r>
              <a:rPr lang="en-US" dirty="0" smtClean="0">
                <a:solidFill>
                  <a:srgbClr val="333333"/>
                </a:solidFill>
              </a:rPr>
              <a:t>Is there a time period defined for the termination of system access?</a:t>
            </a:r>
          </a:p>
          <a:p>
            <a:pPr marL="1133475" lvl="2" indent="-457200">
              <a:buClr>
                <a:srgbClr val="333333"/>
              </a:buClr>
              <a:buFont typeface="+mj-lt"/>
              <a:buAutoNum type="alphaLcPeriod"/>
              <a:defRPr/>
            </a:pPr>
            <a:r>
              <a:rPr lang="en-US" dirty="0" smtClean="0">
                <a:solidFill>
                  <a:srgbClr val="333333"/>
                </a:solidFill>
              </a:rPr>
              <a:t>Is there a difference in the time period defined for normal and adverse termination?  </a:t>
            </a:r>
          </a:p>
          <a:p>
            <a:pPr marL="457200" indent="-457200">
              <a:buClr>
                <a:srgbClr val="333333"/>
              </a:buClr>
              <a:buFont typeface="+mj-lt"/>
              <a:buAutoNum type="arabicPeriod"/>
              <a:defRPr/>
            </a:pPr>
            <a:endParaRPr lang="en-US" dirty="0" smtClean="0">
              <a:solidFill>
                <a:srgbClr val="333333"/>
              </a:solidFill>
            </a:endParaRPr>
          </a:p>
          <a:p>
            <a:pPr marL="457200" indent="-457200">
              <a:buClr>
                <a:srgbClr val="333333"/>
              </a:buClr>
              <a:buFont typeface="+mj-lt"/>
              <a:buAutoNum type="arabicPeriod"/>
              <a:defRPr/>
            </a:pPr>
            <a:endParaRPr lang="en-US" dirty="0">
              <a:solidFill>
                <a:srgbClr val="333333"/>
              </a:solidFill>
            </a:endParaRPr>
          </a:p>
          <a:p>
            <a:pPr marL="0" indent="0">
              <a:buClr>
                <a:srgbClr val="333333"/>
              </a:buClr>
              <a:buFont typeface="Wingdings" pitchFamily="2" charset="2"/>
              <a:buNone/>
              <a:defRPr/>
            </a:pPr>
            <a:endParaRPr lang="en-US" dirty="0">
              <a:solidFill>
                <a:srgbClr val="333333"/>
              </a:solidFill>
            </a:endParaRPr>
          </a:p>
        </p:txBody>
      </p:sp>
      <p:sp>
        <p:nvSpPr>
          <p:cNvPr id="23557"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0" end="0"/>
                                            </p:txEl>
                                          </p:spTgt>
                                        </p:tgtEl>
                                        <p:attrNameLst>
                                          <p:attrName>style.visibility</p:attrName>
                                        </p:attrNameLst>
                                      </p:cBhvr>
                                      <p:to>
                                        <p:strVal val="visible"/>
                                      </p:to>
                                    </p:set>
                                    <p:animEffect transition="in" filter="wipe(left)">
                                      <p:cBhvr>
                                        <p:cTn id="7" dur="500"/>
                                        <p:tgtEl>
                                          <p:spTgt spid="9220">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220">
                                            <p:txEl>
                                              <p:pRg st="1" end="1"/>
                                            </p:txEl>
                                          </p:spTgt>
                                        </p:tgtEl>
                                        <p:attrNameLst>
                                          <p:attrName>style.visibility</p:attrName>
                                        </p:attrNameLst>
                                      </p:cBhvr>
                                      <p:to>
                                        <p:strVal val="visible"/>
                                      </p:to>
                                    </p:set>
                                    <p:animEffect transition="in" filter="wipe(left)">
                                      <p:cBhvr>
                                        <p:cTn id="11" dur="500"/>
                                        <p:tgtEl>
                                          <p:spTgt spid="9220">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9220">
                                            <p:txEl>
                                              <p:pRg st="2" end="2"/>
                                            </p:txEl>
                                          </p:spTgt>
                                        </p:tgtEl>
                                        <p:attrNameLst>
                                          <p:attrName>style.visibility</p:attrName>
                                        </p:attrNameLst>
                                      </p:cBhvr>
                                      <p:to>
                                        <p:strVal val="visible"/>
                                      </p:to>
                                    </p:set>
                                    <p:animEffect transition="in" filter="wipe(left)">
                                      <p:cBhvr>
                                        <p:cTn id="16" dur="500"/>
                                        <p:tgtEl>
                                          <p:spTgt spid="9220">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9220">
                                            <p:txEl>
                                              <p:pRg st="3" end="3"/>
                                            </p:txEl>
                                          </p:spTgt>
                                        </p:tgtEl>
                                        <p:attrNameLst>
                                          <p:attrName>style.visibility</p:attrName>
                                        </p:attrNameLst>
                                      </p:cBhvr>
                                      <p:to>
                                        <p:strVal val="visible"/>
                                      </p:to>
                                    </p:set>
                                    <p:animEffect transition="in" filter="wipe(left)">
                                      <p:cBhvr>
                                        <p:cTn id="21" dur="500"/>
                                        <p:tgtEl>
                                          <p:spTgt spid="9220">
                                            <p:txEl>
                                              <p:pRg st="3" end="3"/>
                                            </p:txEl>
                                          </p:spTgt>
                                        </p:tgtEl>
                                      </p:cBhvr>
                                    </p:animEffect>
                                  </p:childTnLst>
                                </p:cTn>
                              </p:par>
                            </p:childTnLst>
                          </p:cTn>
                        </p:par>
                        <p:par>
                          <p:cTn id="22" fill="hold">
                            <p:stCondLst>
                              <p:cond delay="500"/>
                            </p:stCondLst>
                            <p:childTnLst>
                              <p:par>
                                <p:cTn id="23" presetID="22" presetClass="entr" presetSubtype="8" fill="hold" nodeType="afterEffect">
                                  <p:stCondLst>
                                    <p:cond delay="0"/>
                                  </p:stCondLst>
                                  <p:childTnLst>
                                    <p:set>
                                      <p:cBhvr>
                                        <p:cTn id="24" dur="1" fill="hold">
                                          <p:stCondLst>
                                            <p:cond delay="0"/>
                                          </p:stCondLst>
                                        </p:cTn>
                                        <p:tgtEl>
                                          <p:spTgt spid="9220">
                                            <p:txEl>
                                              <p:pRg st="4" end="4"/>
                                            </p:txEl>
                                          </p:spTgt>
                                        </p:tgtEl>
                                        <p:attrNameLst>
                                          <p:attrName>style.visibility</p:attrName>
                                        </p:attrNameLst>
                                      </p:cBhvr>
                                      <p:to>
                                        <p:strVal val="visible"/>
                                      </p:to>
                                    </p:set>
                                    <p:animEffect transition="in" filter="wipe(left)">
                                      <p:cBhvr>
                                        <p:cTn id="25" dur="500"/>
                                        <p:tgtEl>
                                          <p:spTgt spid="9220">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9220">
                                            <p:txEl>
                                              <p:pRg st="5" end="5"/>
                                            </p:txEl>
                                          </p:spTgt>
                                        </p:tgtEl>
                                        <p:attrNameLst>
                                          <p:attrName>style.visibility</p:attrName>
                                        </p:attrNameLst>
                                      </p:cBhvr>
                                      <p:to>
                                        <p:strVal val="visible"/>
                                      </p:to>
                                    </p:set>
                                    <p:animEffect transition="in" filter="wipe(left)">
                                      <p:cBhvr>
                                        <p:cTn id="30" dur="500"/>
                                        <p:tgtEl>
                                          <p:spTgt spid="922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p:cNvSpPr>
            <a:spLocks noGrp="1"/>
          </p:cNvSpPr>
          <p:nvPr>
            <p:ph type="sldNum" sz="quarter" idx="10"/>
          </p:nvPr>
        </p:nvSpPr>
        <p:spPr>
          <a:noFill/>
        </p:spPr>
        <p:txBody>
          <a:bodyPr/>
          <a:lstStyle/>
          <a:p>
            <a:fld id="{EAC76E10-2571-4120-87EC-E8D69084E381}" type="slidenum">
              <a:rPr lang="en-US" smtClean="0"/>
              <a:pPr/>
              <a:t>23</a:t>
            </a:fld>
            <a:endParaRPr lang="en-US" smtClean="0"/>
          </a:p>
        </p:txBody>
      </p:sp>
      <p:sp>
        <p:nvSpPr>
          <p:cNvPr id="24579" name="Rectangle 2"/>
          <p:cNvSpPr>
            <a:spLocks noGrp="1" noChangeArrowheads="1"/>
          </p:cNvSpPr>
          <p:nvPr>
            <p:ph type="title"/>
          </p:nvPr>
        </p:nvSpPr>
        <p:spPr>
          <a:xfrm>
            <a:off x="0" y="0"/>
            <a:ext cx="9144000" cy="723900"/>
          </a:xfrm>
        </p:spPr>
        <p:txBody>
          <a:bodyPr anchor="t"/>
          <a:lstStyle/>
          <a:p>
            <a:pPr algn="ctr"/>
            <a:r>
              <a:rPr lang="en-US" dirty="0" smtClean="0"/>
              <a:t>Module 1 Questions:  </a:t>
            </a:r>
            <a:r>
              <a:rPr lang="en-US" dirty="0" smtClean="0">
                <a:solidFill>
                  <a:srgbClr val="000066"/>
                </a:solidFill>
                <a:latin typeface="Times New Roman" pitchFamily="18" charset="0"/>
              </a:rPr>
              <a:t>(Continued)</a:t>
            </a:r>
            <a:endParaRPr lang="en-US" dirty="0" smtClean="0"/>
          </a:p>
        </p:txBody>
      </p:sp>
      <p:sp>
        <p:nvSpPr>
          <p:cNvPr id="9220" name="Rectangle 3"/>
          <p:cNvSpPr>
            <a:spLocks noGrp="1" noChangeArrowheads="1"/>
          </p:cNvSpPr>
          <p:nvPr>
            <p:ph type="body" idx="1"/>
          </p:nvPr>
        </p:nvSpPr>
        <p:spPr bwMode="auto">
          <a:xfrm>
            <a:off x="381000" y="990600"/>
            <a:ext cx="8305800" cy="4267200"/>
          </a:xfrm>
          <a:extLst/>
        </p:spPr>
        <p:txBody>
          <a:bodyPr vert="horz" wrap="square" lIns="91440" tIns="45720" rIns="91440" bIns="45720" numCol="1" anchor="t" anchorCtr="0" compatLnSpc="1">
            <a:prstTxWarp prst="textNoShape">
              <a:avLst/>
            </a:prstTxWarp>
          </a:bodyPr>
          <a:lstStyle/>
          <a:p>
            <a:pPr marL="457200" indent="-457200">
              <a:buClr>
                <a:srgbClr val="333333"/>
              </a:buClr>
              <a:buFont typeface="+mj-lt"/>
              <a:buAutoNum type="arabicPeriod" startAt="3"/>
              <a:defRPr/>
            </a:pPr>
            <a:r>
              <a:rPr lang="en-US" dirty="0" smtClean="0">
                <a:solidFill>
                  <a:srgbClr val="333333"/>
                </a:solidFill>
              </a:rPr>
              <a:t>Does </a:t>
            </a:r>
            <a:r>
              <a:rPr lang="en-US" dirty="0">
                <a:solidFill>
                  <a:srgbClr val="333333"/>
                </a:solidFill>
              </a:rPr>
              <a:t>your company retrieve all information system-related </a:t>
            </a:r>
            <a:r>
              <a:rPr lang="en-US" dirty="0" smtClean="0">
                <a:solidFill>
                  <a:srgbClr val="333333"/>
                </a:solidFill>
              </a:rPr>
              <a:t>property (such as authentication token, </a:t>
            </a:r>
            <a:r>
              <a:rPr lang="en-US" dirty="0">
                <a:solidFill>
                  <a:srgbClr val="333333"/>
                </a:solidFill>
              </a:rPr>
              <a:t>system administration's </a:t>
            </a:r>
            <a:r>
              <a:rPr lang="en-US" dirty="0" smtClean="0">
                <a:solidFill>
                  <a:srgbClr val="333333"/>
                </a:solidFill>
              </a:rPr>
              <a:t>handbook/manual, identification cards, etc.) </a:t>
            </a:r>
            <a:r>
              <a:rPr lang="en-US" dirty="0">
                <a:solidFill>
                  <a:srgbClr val="333333"/>
                </a:solidFill>
              </a:rPr>
              <a:t>during the employment termination process?</a:t>
            </a:r>
          </a:p>
          <a:p>
            <a:pPr marL="457200" indent="-457200">
              <a:buClr>
                <a:srgbClr val="333333"/>
              </a:buClr>
              <a:buFont typeface="+mj-lt"/>
              <a:buAutoNum type="arabicPeriod" startAt="4"/>
              <a:defRPr/>
            </a:pPr>
            <a:r>
              <a:rPr lang="en-US" sz="2200" dirty="0" smtClean="0">
                <a:solidFill>
                  <a:srgbClr val="333333"/>
                </a:solidFill>
              </a:rPr>
              <a:t>Does your company employ a formal sanctions process for personnel failing to comply with established information security policies and procedures?  If so, has this been communicated to the employees and how often?</a:t>
            </a:r>
          </a:p>
          <a:p>
            <a:pPr marL="457200" indent="-457200">
              <a:buClr>
                <a:srgbClr val="333333"/>
              </a:buClr>
              <a:buNone/>
              <a:defRPr/>
            </a:pPr>
            <a:endParaRPr lang="en-US" sz="2200" dirty="0" smtClean="0">
              <a:solidFill>
                <a:srgbClr val="333333"/>
              </a:solidFill>
            </a:endParaRPr>
          </a:p>
          <a:p>
            <a:pPr marL="0" indent="0">
              <a:buClr>
                <a:srgbClr val="333333"/>
              </a:buClr>
              <a:buFont typeface="Wingdings" pitchFamily="2" charset="2"/>
              <a:buNone/>
              <a:defRPr/>
            </a:pPr>
            <a:endParaRPr lang="en-US" dirty="0">
              <a:solidFill>
                <a:srgbClr val="333333"/>
              </a:solidFill>
            </a:endParaRPr>
          </a:p>
        </p:txBody>
      </p:sp>
      <p:sp>
        <p:nvSpPr>
          <p:cNvPr id="24581"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0" end="0"/>
                                            </p:txEl>
                                          </p:spTgt>
                                        </p:tgtEl>
                                        <p:attrNameLst>
                                          <p:attrName>style.visibility</p:attrName>
                                        </p:attrNameLst>
                                      </p:cBhvr>
                                      <p:to>
                                        <p:strVal val="visible"/>
                                      </p:to>
                                    </p:set>
                                    <p:animEffect transition="in" filter="wipe(left)">
                                      <p:cBhvr>
                                        <p:cTn id="7" dur="500"/>
                                        <p:tgtEl>
                                          <p:spTgt spid="92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220">
                                            <p:txEl>
                                              <p:pRg st="1" end="1"/>
                                            </p:txEl>
                                          </p:spTgt>
                                        </p:tgtEl>
                                        <p:attrNameLst>
                                          <p:attrName>style.visibility</p:attrName>
                                        </p:attrNameLst>
                                      </p:cBhvr>
                                      <p:to>
                                        <p:strVal val="visible"/>
                                      </p:to>
                                    </p:set>
                                    <p:animEffect transition="in" filter="wipe(left)">
                                      <p:cBhvr>
                                        <p:cTn id="12" dur="500"/>
                                        <p:tgtEl>
                                          <p:spTgt spid="922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p:cNvSpPr>
            <a:spLocks noGrp="1"/>
          </p:cNvSpPr>
          <p:nvPr>
            <p:ph type="sldNum" sz="quarter" idx="10"/>
          </p:nvPr>
        </p:nvSpPr>
        <p:spPr>
          <a:noFill/>
        </p:spPr>
        <p:txBody>
          <a:bodyPr/>
          <a:lstStyle/>
          <a:p>
            <a:fld id="{EAC76E10-2571-4120-87EC-E8D69084E381}" type="slidenum">
              <a:rPr lang="en-US" smtClean="0"/>
              <a:pPr/>
              <a:t>24</a:t>
            </a:fld>
            <a:endParaRPr lang="en-US" smtClean="0"/>
          </a:p>
        </p:txBody>
      </p:sp>
      <p:sp>
        <p:nvSpPr>
          <p:cNvPr id="24579" name="Rectangle 2"/>
          <p:cNvSpPr>
            <a:spLocks noGrp="1" noChangeArrowheads="1"/>
          </p:cNvSpPr>
          <p:nvPr>
            <p:ph type="title"/>
          </p:nvPr>
        </p:nvSpPr>
        <p:spPr>
          <a:xfrm>
            <a:off x="0" y="0"/>
            <a:ext cx="9144000" cy="723900"/>
          </a:xfrm>
        </p:spPr>
        <p:txBody>
          <a:bodyPr anchor="t"/>
          <a:lstStyle/>
          <a:p>
            <a:pPr algn="ctr"/>
            <a:r>
              <a:rPr lang="en-US" dirty="0" smtClean="0"/>
              <a:t>Module 1 Questions:  </a:t>
            </a:r>
            <a:r>
              <a:rPr lang="en-US" dirty="0" smtClean="0">
                <a:solidFill>
                  <a:srgbClr val="000066"/>
                </a:solidFill>
                <a:latin typeface="Times New Roman" pitchFamily="18" charset="0"/>
              </a:rPr>
              <a:t>(Continued)</a:t>
            </a:r>
            <a:endParaRPr lang="en-US" dirty="0" smtClean="0"/>
          </a:p>
        </p:txBody>
      </p:sp>
      <p:sp>
        <p:nvSpPr>
          <p:cNvPr id="24581"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
        <p:nvSpPr>
          <p:cNvPr id="7" name="Rectangle 3"/>
          <p:cNvSpPr txBox="1">
            <a:spLocks noChangeArrowheads="1"/>
          </p:cNvSpPr>
          <p:nvPr/>
        </p:nvSpPr>
        <p:spPr bwMode="auto">
          <a:xfrm>
            <a:off x="304800" y="1143000"/>
            <a:ext cx="8305800" cy="45720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457200" marR="0" lvl="0" indent="-457200" algn="l" defTabSz="914400" rtl="0" eaLnBrk="0" fontAlgn="base" latinLnBrk="0" hangingPunct="0">
              <a:lnSpc>
                <a:spcPct val="100000"/>
              </a:lnSpc>
              <a:spcBef>
                <a:spcPct val="60000"/>
              </a:spcBef>
              <a:spcAft>
                <a:spcPct val="0"/>
              </a:spcAft>
              <a:buClr>
                <a:srgbClr val="333333"/>
              </a:buClr>
              <a:buSzTx/>
              <a:buFont typeface="+mj-lt"/>
              <a:buAutoNum type="arabicPeriod" startAt="5"/>
              <a:tabLst/>
              <a:defRPr/>
            </a:pPr>
            <a:r>
              <a:rPr kumimoji="0" lang="en-US" sz="2200" b="0" i="0" u="none" strike="noStrike" kern="0" cap="none" spc="0" normalizeH="0" baseline="0" noProof="0" dirty="0" smtClean="0">
                <a:ln>
                  <a:noFill/>
                </a:ln>
                <a:solidFill>
                  <a:srgbClr val="333333"/>
                </a:solidFill>
                <a:effectLst/>
                <a:uLnTx/>
                <a:uFillTx/>
                <a:latin typeface="+mn-lt"/>
                <a:ea typeface="+mn-ea"/>
                <a:cs typeface="+mn-cs"/>
              </a:rPr>
              <a:t>Corporate policies on removable media:</a:t>
            </a:r>
          </a:p>
          <a:p>
            <a:pPr marL="1149350" marR="0" lvl="2" indent="-473075" algn="l" defTabSz="914400" rtl="0" eaLnBrk="0" fontAlgn="base" latinLnBrk="0" hangingPunct="0">
              <a:lnSpc>
                <a:spcPct val="100000"/>
              </a:lnSpc>
              <a:spcBef>
                <a:spcPct val="30000"/>
              </a:spcBef>
              <a:spcAft>
                <a:spcPct val="0"/>
              </a:spcAft>
              <a:buClr>
                <a:srgbClr val="333333"/>
              </a:buClr>
              <a:buSzTx/>
              <a:buFont typeface="+mj-lt"/>
              <a:buAutoNum type="alphaLcPeriod"/>
              <a:tabLst/>
              <a:defRPr/>
            </a:pPr>
            <a:r>
              <a:rPr kumimoji="0" lang="en-US" sz="2200" b="0" i="0" u="none" strike="noStrike" kern="0" cap="none" spc="0" normalizeH="0" baseline="0" noProof="0" dirty="0" smtClean="0">
                <a:ln>
                  <a:noFill/>
                </a:ln>
                <a:solidFill>
                  <a:srgbClr val="333333"/>
                </a:solidFill>
                <a:effectLst/>
                <a:uLnTx/>
                <a:uFillTx/>
                <a:latin typeface="+mn-lt"/>
              </a:rPr>
              <a:t>Are there corporate policies pertaining to removable media (e.g., USB/thumb drives, compact disks, removable storage devices, etc.)? </a:t>
            </a:r>
          </a:p>
          <a:p>
            <a:pPr marL="1149350" marR="0" lvl="2" indent="-473075" algn="l" defTabSz="914400" rtl="0" eaLnBrk="0" fontAlgn="base" latinLnBrk="0" hangingPunct="0">
              <a:lnSpc>
                <a:spcPct val="100000"/>
              </a:lnSpc>
              <a:spcBef>
                <a:spcPct val="30000"/>
              </a:spcBef>
              <a:spcAft>
                <a:spcPct val="0"/>
              </a:spcAft>
              <a:buClr>
                <a:srgbClr val="333333"/>
              </a:buClr>
              <a:buSzTx/>
              <a:buFont typeface="+mj-lt"/>
              <a:buAutoNum type="alphaLcPeriod"/>
              <a:tabLst/>
              <a:defRPr/>
            </a:pPr>
            <a:r>
              <a:rPr kumimoji="0" lang="en-US" sz="2200" b="0" i="0" u="none" strike="noStrike" kern="0" cap="none" spc="0" normalizeH="0" baseline="0" noProof="0" dirty="0" smtClean="0">
                <a:ln>
                  <a:noFill/>
                </a:ln>
                <a:solidFill>
                  <a:srgbClr val="333333"/>
                </a:solidFill>
                <a:effectLst/>
                <a:uLnTx/>
                <a:uFillTx/>
                <a:latin typeface="+mn-lt"/>
              </a:rPr>
              <a:t>How would these policies apply to your system maintenance personnel and/or service contractor?</a:t>
            </a:r>
          </a:p>
          <a:p>
            <a:pPr marL="0" marR="0" lvl="0" indent="0" algn="l" defTabSz="914400" rtl="0" eaLnBrk="0" fontAlgn="base" latinLnBrk="0" hangingPunct="0">
              <a:lnSpc>
                <a:spcPct val="100000"/>
              </a:lnSpc>
              <a:spcBef>
                <a:spcPct val="60000"/>
              </a:spcBef>
              <a:spcAft>
                <a:spcPct val="0"/>
              </a:spcAft>
              <a:buClr>
                <a:srgbClr val="333333"/>
              </a:buClr>
              <a:buSzTx/>
              <a:buFont typeface="Wingdings" pitchFamily="2" charset="2"/>
              <a:buNone/>
              <a:tabLst/>
              <a:defRPr/>
            </a:pPr>
            <a:endParaRPr kumimoji="0" lang="en-US" sz="2200" b="0" i="0" u="none" strike="noStrike" kern="0" cap="none" spc="0" normalizeH="0" baseline="0" noProof="0" dirty="0">
              <a:ln>
                <a:noFill/>
              </a:ln>
              <a:solidFill>
                <a:srgbClr val="333333"/>
              </a:solidFill>
              <a:effectLst/>
              <a:uLnTx/>
              <a:uFillTx/>
              <a:latin typeface="+mn-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down)">
                                      <p:cBhvr>
                                        <p:cTn id="7" dur="500"/>
                                        <p:tgtEl>
                                          <p:spTgt spid="7">
                                            <p:txEl>
                                              <p:pRg st="0" end="0"/>
                                            </p:txEl>
                                          </p:spTgt>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wipe(down)">
                                      <p:cBhvr>
                                        <p:cTn id="11" dur="500"/>
                                        <p:tgtEl>
                                          <p:spTgt spid="7">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wipe(down)">
                                      <p:cBhvr>
                                        <p:cTn id="16"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3"/>
          <p:cNvSpPr>
            <a:spLocks noGrp="1"/>
          </p:cNvSpPr>
          <p:nvPr>
            <p:ph type="sldNum" sz="quarter" idx="10"/>
          </p:nvPr>
        </p:nvSpPr>
        <p:spPr>
          <a:noFill/>
        </p:spPr>
        <p:txBody>
          <a:bodyPr/>
          <a:lstStyle/>
          <a:p>
            <a:fld id="{5CD5F8EC-14C5-4D63-8235-1603FDF63177}" type="slidenum">
              <a:rPr lang="en-US" smtClean="0"/>
              <a:pPr/>
              <a:t>25</a:t>
            </a:fld>
            <a:endParaRPr lang="en-US" smtClean="0"/>
          </a:p>
        </p:txBody>
      </p:sp>
      <p:sp>
        <p:nvSpPr>
          <p:cNvPr id="25603" name="Rectangle 2"/>
          <p:cNvSpPr>
            <a:spLocks noGrp="1" noChangeArrowheads="1"/>
          </p:cNvSpPr>
          <p:nvPr>
            <p:ph type="title"/>
          </p:nvPr>
        </p:nvSpPr>
        <p:spPr>
          <a:xfrm>
            <a:off x="0" y="0"/>
            <a:ext cx="9144000" cy="723900"/>
          </a:xfrm>
        </p:spPr>
        <p:txBody>
          <a:bodyPr anchor="t"/>
          <a:lstStyle/>
          <a:p>
            <a:pPr algn="ctr"/>
            <a:r>
              <a:rPr lang="en-US" dirty="0" smtClean="0"/>
              <a:t>Module 1 Questions:  </a:t>
            </a:r>
            <a:r>
              <a:rPr lang="en-US" dirty="0" smtClean="0">
                <a:solidFill>
                  <a:srgbClr val="000066"/>
                </a:solidFill>
                <a:latin typeface="Times New Roman" pitchFamily="18" charset="0"/>
              </a:rPr>
              <a:t>(Continued)</a:t>
            </a:r>
            <a:endParaRPr lang="en-US" dirty="0" smtClean="0"/>
          </a:p>
        </p:txBody>
      </p:sp>
      <p:sp>
        <p:nvSpPr>
          <p:cNvPr id="25604" name="Rectangle 3"/>
          <p:cNvSpPr>
            <a:spLocks noGrp="1" noChangeArrowheads="1"/>
          </p:cNvSpPr>
          <p:nvPr>
            <p:ph type="body" idx="1"/>
          </p:nvPr>
        </p:nvSpPr>
        <p:spPr bwMode="auto">
          <a:xfrm>
            <a:off x="381000" y="838200"/>
            <a:ext cx="8305800" cy="5105400"/>
          </a:xfrm>
          <a:noFill/>
          <a:ln>
            <a:miter lim="800000"/>
            <a:headEnd/>
            <a:tailEnd/>
          </a:ln>
        </p:spPr>
        <p:txBody>
          <a:bodyPr vert="horz" wrap="square" lIns="91440" tIns="45720" rIns="91440" bIns="45720" numCol="1" anchor="t" anchorCtr="0" compatLnSpc="1">
            <a:prstTxWarp prst="textNoShape">
              <a:avLst/>
            </a:prstTxWarp>
          </a:bodyPr>
          <a:lstStyle/>
          <a:p>
            <a:pPr marL="457200" indent="-457200">
              <a:buClr>
                <a:srgbClr val="333333"/>
              </a:buClr>
              <a:buFont typeface="+mj-lt"/>
              <a:buAutoNum type="arabicPeriod" startAt="6"/>
            </a:pPr>
            <a:r>
              <a:rPr lang="en-US" dirty="0" smtClean="0">
                <a:solidFill>
                  <a:srgbClr val="333333"/>
                </a:solidFill>
              </a:rPr>
              <a:t>Security awareness and training:</a:t>
            </a:r>
          </a:p>
          <a:p>
            <a:pPr marL="793750" lvl="1" indent="-457200">
              <a:buClr>
                <a:srgbClr val="333333"/>
              </a:buClr>
              <a:buFont typeface="Times New Roman" pitchFamily="18" charset="0"/>
              <a:buAutoNum type="alphaLcPeriod"/>
            </a:pPr>
            <a:r>
              <a:rPr lang="en-US" sz="2200" dirty="0" smtClean="0">
                <a:solidFill>
                  <a:srgbClr val="333333"/>
                </a:solidFill>
              </a:rPr>
              <a:t>Does your company provide cyber security awareness training to all IT users (including managers and senior executives?)</a:t>
            </a:r>
          </a:p>
          <a:p>
            <a:pPr marL="793750" lvl="1" indent="-457200">
              <a:buClr>
                <a:srgbClr val="333333"/>
              </a:buClr>
              <a:buFont typeface="Times New Roman" pitchFamily="18" charset="0"/>
              <a:buAutoNum type="alphaLcPeriod"/>
            </a:pPr>
            <a:r>
              <a:rPr lang="en-US" sz="2200" dirty="0" smtClean="0">
                <a:solidFill>
                  <a:srgbClr val="333333"/>
                </a:solidFill>
              </a:rPr>
              <a:t>How often is training provided? </a:t>
            </a:r>
          </a:p>
          <a:p>
            <a:pPr marL="793750" lvl="1" indent="-457200">
              <a:buClr>
                <a:srgbClr val="333333"/>
              </a:buClr>
              <a:buFont typeface="Times New Roman" pitchFamily="18" charset="0"/>
              <a:buAutoNum type="alphaLcPeriod"/>
            </a:pPr>
            <a:r>
              <a:rPr lang="en-US" sz="2200" dirty="0" smtClean="0">
                <a:solidFill>
                  <a:srgbClr val="333333"/>
                </a:solidFill>
              </a:rPr>
              <a:t>Are training and awareness provided to new employees prior to access to your company’s Information System?</a:t>
            </a:r>
          </a:p>
          <a:p>
            <a:pPr marL="793750" lvl="1" indent="-457200">
              <a:buClr>
                <a:srgbClr val="333333"/>
              </a:buClr>
              <a:buFont typeface="Times New Roman" pitchFamily="18" charset="0"/>
              <a:buAutoNum type="alphaLcPeriod"/>
            </a:pPr>
            <a:r>
              <a:rPr lang="en-US" sz="2200" dirty="0" smtClean="0">
                <a:solidFill>
                  <a:srgbClr val="333333"/>
                </a:solidFill>
              </a:rPr>
              <a:t>Does your company provide adequate security-related training to IT managers, system/network administrators, and other IT personnel having access to system-level software?  How often do they receive the training?</a:t>
            </a:r>
          </a:p>
          <a:p>
            <a:pPr marL="793750" lvl="1" indent="-457200">
              <a:buClr>
                <a:srgbClr val="333333"/>
              </a:buClr>
              <a:buFont typeface="Times New Roman" pitchFamily="18" charset="0"/>
              <a:buAutoNum type="alphaLcPeriod"/>
            </a:pPr>
            <a:r>
              <a:rPr lang="en-US" sz="2200" dirty="0" smtClean="0">
                <a:solidFill>
                  <a:srgbClr val="333333"/>
                </a:solidFill>
              </a:rPr>
              <a:t>Does your company monitor and/or track end users/IT support personnel’s security training activities?</a:t>
            </a:r>
          </a:p>
        </p:txBody>
      </p:sp>
      <p:sp>
        <p:nvSpPr>
          <p:cNvPr id="25605"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5604">
                                            <p:txEl>
                                              <p:pRg st="0" end="0"/>
                                            </p:txEl>
                                          </p:spTgt>
                                        </p:tgtEl>
                                        <p:attrNameLst>
                                          <p:attrName>style.visibility</p:attrName>
                                        </p:attrNameLst>
                                      </p:cBhvr>
                                      <p:to>
                                        <p:strVal val="visible"/>
                                      </p:to>
                                    </p:set>
                                    <p:animEffect transition="in" filter="wipe(left)">
                                      <p:cBhvr>
                                        <p:cTn id="7" dur="500"/>
                                        <p:tgtEl>
                                          <p:spTgt spid="25604">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5604">
                                            <p:txEl>
                                              <p:pRg st="1" end="1"/>
                                            </p:txEl>
                                          </p:spTgt>
                                        </p:tgtEl>
                                        <p:attrNameLst>
                                          <p:attrName>style.visibility</p:attrName>
                                        </p:attrNameLst>
                                      </p:cBhvr>
                                      <p:to>
                                        <p:strVal val="visible"/>
                                      </p:to>
                                    </p:set>
                                    <p:animEffect transition="in" filter="wipe(left)">
                                      <p:cBhvr>
                                        <p:cTn id="11" dur="500"/>
                                        <p:tgtEl>
                                          <p:spTgt spid="25604">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25604">
                                            <p:txEl>
                                              <p:pRg st="2" end="2"/>
                                            </p:txEl>
                                          </p:spTgt>
                                        </p:tgtEl>
                                        <p:attrNameLst>
                                          <p:attrName>style.visibility</p:attrName>
                                        </p:attrNameLst>
                                      </p:cBhvr>
                                      <p:to>
                                        <p:strVal val="visible"/>
                                      </p:to>
                                    </p:set>
                                    <p:animEffect transition="in" filter="wipe(left)">
                                      <p:cBhvr>
                                        <p:cTn id="16" dur="500"/>
                                        <p:tgtEl>
                                          <p:spTgt spid="25604">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5604">
                                            <p:txEl>
                                              <p:pRg st="3" end="3"/>
                                            </p:txEl>
                                          </p:spTgt>
                                        </p:tgtEl>
                                        <p:attrNameLst>
                                          <p:attrName>style.visibility</p:attrName>
                                        </p:attrNameLst>
                                      </p:cBhvr>
                                      <p:to>
                                        <p:strVal val="visible"/>
                                      </p:to>
                                    </p:set>
                                    <p:animEffect transition="in" filter="wipe(left)">
                                      <p:cBhvr>
                                        <p:cTn id="21" dur="500"/>
                                        <p:tgtEl>
                                          <p:spTgt spid="25604">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25604">
                                            <p:txEl>
                                              <p:pRg st="4" end="4"/>
                                            </p:txEl>
                                          </p:spTgt>
                                        </p:tgtEl>
                                        <p:attrNameLst>
                                          <p:attrName>style.visibility</p:attrName>
                                        </p:attrNameLst>
                                      </p:cBhvr>
                                      <p:to>
                                        <p:strVal val="visible"/>
                                      </p:to>
                                    </p:set>
                                    <p:animEffect transition="in" filter="wipe(left)">
                                      <p:cBhvr>
                                        <p:cTn id="26" dur="500"/>
                                        <p:tgtEl>
                                          <p:spTgt spid="25604">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25604">
                                            <p:txEl>
                                              <p:pRg st="5" end="5"/>
                                            </p:txEl>
                                          </p:spTgt>
                                        </p:tgtEl>
                                        <p:attrNameLst>
                                          <p:attrName>style.visibility</p:attrName>
                                        </p:attrNameLst>
                                      </p:cBhvr>
                                      <p:to>
                                        <p:strVal val="visible"/>
                                      </p:to>
                                    </p:set>
                                    <p:animEffect transition="in" filter="wipe(left)">
                                      <p:cBhvr>
                                        <p:cTn id="31" dur="500"/>
                                        <p:tgtEl>
                                          <p:spTgt spid="2560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6626" name="Slide Number Placeholder 3"/>
          <p:cNvSpPr>
            <a:spLocks noGrp="1"/>
          </p:cNvSpPr>
          <p:nvPr>
            <p:ph type="sldNum" sz="quarter" idx="10"/>
          </p:nvPr>
        </p:nvSpPr>
        <p:spPr>
          <a:noFill/>
        </p:spPr>
        <p:txBody>
          <a:bodyPr/>
          <a:lstStyle/>
          <a:p>
            <a:fld id="{40929503-1A8C-4792-A9A8-FF40BBF52033}" type="slidenum">
              <a:rPr lang="en-US" smtClean="0"/>
              <a:pPr/>
              <a:t>26</a:t>
            </a:fld>
            <a:endParaRPr lang="en-US" smtClean="0"/>
          </a:p>
        </p:txBody>
      </p:sp>
      <p:sp>
        <p:nvSpPr>
          <p:cNvPr id="26627" name="Rectangle 155"/>
          <p:cNvSpPr>
            <a:spLocks noGrp="1" noChangeArrowheads="1"/>
          </p:cNvSpPr>
          <p:nvPr>
            <p:ph type="title"/>
          </p:nvPr>
        </p:nvSpPr>
        <p:spPr>
          <a:xfrm>
            <a:off x="228600" y="2667000"/>
            <a:ext cx="7977188" cy="1050925"/>
          </a:xfrm>
        </p:spPr>
        <p:txBody>
          <a:bodyPr anchor="t"/>
          <a:lstStyle/>
          <a:p>
            <a:pPr algn="ctr">
              <a:lnSpc>
                <a:spcPct val="85000"/>
              </a:lnSpc>
            </a:pPr>
            <a:r>
              <a:rPr lang="en-US" dirty="0" smtClean="0"/>
              <a:t>Break</a:t>
            </a:r>
          </a:p>
        </p:txBody>
      </p:sp>
      <p:sp>
        <p:nvSpPr>
          <p:cNvPr id="26628"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overrideClrMapping bg1="dk2" tx1="lt1" bg2="dk1" tx2="lt2" accent1="accent1" accent2="accent2" accent3="accent3" accent4="accent4" accent5="accent5" accent6="accent6" hlink="hlink" folHlink="folHlink"/>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6626" name="Slide Number Placeholder 3"/>
          <p:cNvSpPr>
            <a:spLocks noGrp="1"/>
          </p:cNvSpPr>
          <p:nvPr>
            <p:ph type="sldNum" sz="quarter" idx="10"/>
          </p:nvPr>
        </p:nvSpPr>
        <p:spPr>
          <a:noFill/>
        </p:spPr>
        <p:txBody>
          <a:bodyPr/>
          <a:lstStyle/>
          <a:p>
            <a:fld id="{40929503-1A8C-4792-A9A8-FF40BBF52033}" type="slidenum">
              <a:rPr lang="en-US" smtClean="0"/>
              <a:pPr/>
              <a:t>27</a:t>
            </a:fld>
            <a:endParaRPr lang="en-US" smtClean="0"/>
          </a:p>
        </p:txBody>
      </p:sp>
      <p:sp>
        <p:nvSpPr>
          <p:cNvPr id="26628"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
        <p:nvSpPr>
          <p:cNvPr id="6" name="Rectangle 6"/>
          <p:cNvSpPr txBox="1">
            <a:spLocks noChangeArrowheads="1"/>
          </p:cNvSpPr>
          <p:nvPr/>
        </p:nvSpPr>
        <p:spPr bwMode="auto">
          <a:xfrm>
            <a:off x="152400" y="2362200"/>
            <a:ext cx="8820150" cy="1447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4200" b="0" i="0" u="none" strike="noStrike" kern="0" cap="none" spc="0" normalizeH="0" baseline="0" noProof="0" smtClean="0">
                <a:ln>
                  <a:noFill/>
                </a:ln>
                <a:solidFill>
                  <a:srgbClr val="000063"/>
                </a:solidFill>
                <a:effectLst/>
                <a:uLnTx/>
                <a:uFillTx/>
                <a:latin typeface="+mj-lt"/>
                <a:ea typeface="+mj-ea"/>
                <a:cs typeface="+mj-cs"/>
              </a:rPr>
              <a:t>Module 2</a:t>
            </a:r>
            <a:br>
              <a:rPr kumimoji="0" lang="en-US" sz="4200" b="0" i="0" u="none" strike="noStrike" kern="0" cap="none" spc="0" normalizeH="0" baseline="0" noProof="0" smtClean="0">
                <a:ln>
                  <a:noFill/>
                </a:ln>
                <a:solidFill>
                  <a:srgbClr val="000063"/>
                </a:solidFill>
                <a:effectLst/>
                <a:uLnTx/>
                <a:uFillTx/>
                <a:latin typeface="+mj-lt"/>
                <a:ea typeface="+mj-ea"/>
                <a:cs typeface="+mj-cs"/>
              </a:rPr>
            </a:br>
            <a:r>
              <a:rPr kumimoji="0" lang="en-US" sz="4200" b="0" i="0" u="none" strike="noStrike" kern="0" cap="none" spc="0" normalizeH="0" baseline="0" noProof="0" smtClean="0">
                <a:ln>
                  <a:noFill/>
                </a:ln>
                <a:solidFill>
                  <a:srgbClr val="000063"/>
                </a:solidFill>
                <a:effectLst/>
                <a:uLnTx/>
                <a:uFillTx/>
                <a:latin typeface="+mj-lt"/>
                <a:ea typeface="+mj-ea"/>
                <a:cs typeface="+mj-cs"/>
              </a:rPr>
              <a:t>Response and Recovery</a:t>
            </a:r>
            <a:endParaRPr kumimoji="0" lang="en-US" sz="4200" b="0" i="0" u="none" strike="noStrike" kern="0" cap="none" spc="0" normalizeH="0" baseline="0" noProof="0" dirty="0" smtClean="0">
              <a:ln>
                <a:noFill/>
              </a:ln>
              <a:solidFill>
                <a:srgbClr val="000063"/>
              </a:solidFill>
              <a:effectLst/>
              <a:uLnTx/>
              <a:uFillTx/>
              <a:latin typeface="+mj-lt"/>
              <a:ea typeface="+mj-ea"/>
              <a:cs typeface="+mj-cs"/>
            </a:endParaRPr>
          </a:p>
        </p:txBody>
      </p:sp>
    </p:spTree>
  </p:cSld>
  <p:clrMapOvr>
    <a:overrideClrMapping bg1="dk2" tx1="lt1" bg2="dk1" tx2="lt2" accent1="accent1" accent2="accent2" accent3="accent3" accent4="accent4" accent5="accent5" accent6="accent6" hlink="hlink" folHlink="folHlink"/>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hemical_TTX_Newscast_Final.wm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49275" y="1600200"/>
            <a:ext cx="8045450" cy="4525963"/>
          </a:xfrm>
        </p:spPr>
      </p:pic>
      <p:sp>
        <p:nvSpPr>
          <p:cNvPr id="4" name="Slide Number Placeholder 3"/>
          <p:cNvSpPr>
            <a:spLocks noGrp="1"/>
          </p:cNvSpPr>
          <p:nvPr>
            <p:ph type="sldNum" sz="quarter" idx="10"/>
          </p:nvPr>
        </p:nvSpPr>
        <p:spPr/>
        <p:txBody>
          <a:bodyPr/>
          <a:lstStyle/>
          <a:p>
            <a:pPr>
              <a:defRPr/>
            </a:pPr>
            <a:fld id="{213C4C4B-10A4-4BDA-BA9A-E59A1F005628}" type="slidenum">
              <a:rPr lang="en-US" smtClean="0"/>
              <a:pPr>
                <a:defRPr/>
              </a:pPr>
              <a:t>28</a:t>
            </a:fld>
            <a:endParaRPr lang="en-US"/>
          </a:p>
        </p:txBody>
      </p:sp>
    </p:spTree>
    <p:extLst>
      <p:ext uri="{BB962C8B-B14F-4D97-AF65-F5344CB8AC3E}">
        <p14:creationId xmlns:p14="http://schemas.microsoft.com/office/powerpoint/2010/main" val="548683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5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20000" showWhenStopped="0">
                <p:cTn id="7" fill="remove"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3"/>
          <p:cNvSpPr>
            <a:spLocks noGrp="1"/>
          </p:cNvSpPr>
          <p:nvPr>
            <p:ph type="sldNum" sz="quarter" idx="10"/>
          </p:nvPr>
        </p:nvSpPr>
        <p:spPr>
          <a:noFill/>
        </p:spPr>
        <p:txBody>
          <a:bodyPr/>
          <a:lstStyle/>
          <a:p>
            <a:fld id="{2109C076-D466-4D70-AA50-56F75C2646BA}" type="slidenum">
              <a:rPr lang="en-US" smtClean="0"/>
              <a:pPr/>
              <a:t>29</a:t>
            </a:fld>
            <a:endParaRPr lang="en-US" smtClean="0"/>
          </a:p>
        </p:txBody>
      </p:sp>
      <p:sp>
        <p:nvSpPr>
          <p:cNvPr id="28675" name="Rectangle 2"/>
          <p:cNvSpPr>
            <a:spLocks noGrp="1" noChangeArrowheads="1"/>
          </p:cNvSpPr>
          <p:nvPr>
            <p:ph type="title"/>
          </p:nvPr>
        </p:nvSpPr>
        <p:spPr>
          <a:xfrm>
            <a:off x="0" y="0"/>
            <a:ext cx="9144000" cy="723900"/>
          </a:xfrm>
        </p:spPr>
        <p:txBody>
          <a:bodyPr anchor="t"/>
          <a:lstStyle/>
          <a:p>
            <a:pPr algn="ctr"/>
            <a:r>
              <a:rPr lang="en-US" smtClean="0"/>
              <a:t>Day 1: Error Message</a:t>
            </a:r>
            <a:br>
              <a:rPr lang="en-US" smtClean="0"/>
            </a:br>
            <a:r>
              <a:rPr lang="en-US" smtClean="0"/>
              <a:t/>
            </a:r>
            <a:br>
              <a:rPr lang="en-US" smtClean="0"/>
            </a:br>
            <a:r>
              <a:rPr lang="en-US" smtClean="0"/>
              <a:t/>
            </a:r>
            <a:br>
              <a:rPr lang="en-US" smtClean="0"/>
            </a:br>
            <a:endParaRPr lang="en-US" smtClean="0"/>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				8:00 a.m.</a:t>
            </a:r>
            <a:r>
              <a:rPr lang="en-US" dirty="0" smtClean="0">
                <a:solidFill>
                  <a:srgbClr val="333333"/>
                </a:solidFill>
              </a:rPr>
              <a:t>  </a:t>
            </a:r>
          </a:p>
          <a:p>
            <a:pPr marL="3883025" indent="-225425">
              <a:buClrTx/>
              <a:defRPr/>
            </a:pPr>
            <a:r>
              <a:rPr lang="en-US" dirty="0">
                <a:solidFill>
                  <a:srgbClr val="333333"/>
                </a:solidFill>
              </a:rPr>
              <a:t>The system administrator </a:t>
            </a:r>
            <a:r>
              <a:rPr lang="en-US" dirty="0" smtClean="0">
                <a:solidFill>
                  <a:srgbClr val="333333"/>
                </a:solidFill>
              </a:rPr>
              <a:t>discovers an error during his routine server backup checks</a:t>
            </a:r>
          </a:p>
          <a:p>
            <a:pPr marL="3883025" indent="-225425">
              <a:buClrTx/>
              <a:defRPr/>
            </a:pPr>
            <a:r>
              <a:rPr lang="en-US" dirty="0" smtClean="0">
                <a:solidFill>
                  <a:srgbClr val="333333"/>
                </a:solidFill>
              </a:rPr>
              <a:t>The error indicates a backup failure on the database server</a:t>
            </a:r>
          </a:p>
          <a:p>
            <a:pPr marL="3883025" indent="-225425">
              <a:buClrTx/>
              <a:defRPr/>
            </a:pPr>
            <a:r>
              <a:rPr lang="en-US" dirty="0" smtClean="0">
                <a:solidFill>
                  <a:srgbClr val="333333"/>
                </a:solidFill>
              </a:rPr>
              <a:t>The </a:t>
            </a:r>
            <a:r>
              <a:rPr lang="en-US" dirty="0">
                <a:solidFill>
                  <a:srgbClr val="333333"/>
                </a:solidFill>
              </a:rPr>
              <a:t>system administrator </a:t>
            </a:r>
            <a:r>
              <a:rPr lang="en-US" dirty="0" smtClean="0">
                <a:solidFill>
                  <a:srgbClr val="333333"/>
                </a:solidFill>
              </a:rPr>
              <a:t>investigates further and finds no additional errors or notices anything unusual  </a:t>
            </a:r>
          </a:p>
          <a:p>
            <a:pPr marL="3883025" indent="-225425">
              <a:buClrTx/>
              <a:defRPr/>
            </a:pPr>
            <a:r>
              <a:rPr lang="en-US" dirty="0" smtClean="0">
                <a:solidFill>
                  <a:srgbClr val="333333"/>
                </a:solidFill>
              </a:rPr>
              <a:t>He does </a:t>
            </a:r>
            <a:r>
              <a:rPr lang="en-US" dirty="0">
                <a:solidFill>
                  <a:srgbClr val="333333"/>
                </a:solidFill>
              </a:rPr>
              <a:t>note the error </a:t>
            </a:r>
            <a:r>
              <a:rPr lang="en-US" dirty="0" smtClean="0">
                <a:solidFill>
                  <a:srgbClr val="333333"/>
                </a:solidFill>
              </a:rPr>
              <a:t>message</a:t>
            </a:r>
          </a:p>
        </p:txBody>
      </p:sp>
      <p:sp>
        <p:nvSpPr>
          <p:cNvPr id="28677"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8" name="Picture 7" descr="Backup Failure 3.JPG"/>
          <p:cNvPicPr>
            <a:picLocks noChangeAspect="1"/>
          </p:cNvPicPr>
          <p:nvPr/>
        </p:nvPicPr>
        <p:blipFill>
          <a:blip r:embed="rId3" cstate="print"/>
          <a:stretch>
            <a:fillRect/>
          </a:stretch>
        </p:blipFill>
        <p:spPr>
          <a:xfrm>
            <a:off x="685800" y="1524000"/>
            <a:ext cx="3200146" cy="327660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left)">
                                      <p:cBhvr>
                                        <p:cTn id="12" dur="500"/>
                                        <p:tgtEl>
                                          <p:spTgt spid="92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20">
                                            <p:txEl>
                                              <p:pRg st="3" end="3"/>
                                            </p:txEl>
                                          </p:spTgt>
                                        </p:tgtEl>
                                        <p:attrNameLst>
                                          <p:attrName>style.visibility</p:attrName>
                                        </p:attrNameLst>
                                      </p:cBhvr>
                                      <p:to>
                                        <p:strVal val="visible"/>
                                      </p:to>
                                    </p:set>
                                    <p:animEffect transition="in" filter="wipe(left)">
                                      <p:cBhvr>
                                        <p:cTn id="17" dur="500"/>
                                        <p:tgtEl>
                                          <p:spTgt spid="922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9220">
                                            <p:txEl>
                                              <p:pRg st="4" end="4"/>
                                            </p:txEl>
                                          </p:spTgt>
                                        </p:tgtEl>
                                        <p:attrNameLst>
                                          <p:attrName>style.visibility</p:attrName>
                                        </p:attrNameLst>
                                      </p:cBhvr>
                                      <p:to>
                                        <p:strVal val="visible"/>
                                      </p:to>
                                    </p:set>
                                    <p:animEffect transition="in" filter="wipe(left)">
                                      <p:cBhvr>
                                        <p:cTn id="22" dur="500"/>
                                        <p:tgtEl>
                                          <p:spTgt spid="922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1"/>
          <p:cNvSpPr>
            <a:spLocks noGrp="1"/>
          </p:cNvSpPr>
          <p:nvPr>
            <p:ph type="sldNum" sz="quarter" idx="10"/>
          </p:nvPr>
        </p:nvSpPr>
        <p:spPr>
          <a:noFill/>
        </p:spPr>
        <p:txBody>
          <a:bodyPr/>
          <a:lstStyle/>
          <a:p>
            <a:fld id="{4FFFFAAE-5597-444C-8E1F-95862583F41A}" type="slidenum">
              <a:rPr lang="en-US" smtClean="0"/>
              <a:pPr/>
              <a:t>3</a:t>
            </a:fld>
            <a:endParaRPr lang="en-US" smtClean="0"/>
          </a:p>
        </p:txBody>
      </p:sp>
      <p:sp>
        <p:nvSpPr>
          <p:cNvPr id="6147" name="Rectangle 2"/>
          <p:cNvSpPr>
            <a:spLocks noChangeArrowheads="1"/>
          </p:cNvSpPr>
          <p:nvPr/>
        </p:nvSpPr>
        <p:spPr bwMode="black">
          <a:xfrm>
            <a:off x="422275" y="66675"/>
            <a:ext cx="8226425" cy="1009650"/>
          </a:xfrm>
          <a:prstGeom prst="rect">
            <a:avLst/>
          </a:prstGeom>
          <a:noFill/>
          <a:ln w="9525">
            <a:noFill/>
            <a:miter lim="800000"/>
            <a:headEnd/>
            <a:tailEnd/>
          </a:ln>
        </p:spPr>
        <p:txBody>
          <a:bodyPr lIns="0" tIns="0" rIns="0" bIns="0" anchor="ctr"/>
          <a:lstStyle/>
          <a:p>
            <a:pPr algn="ctr"/>
            <a:r>
              <a:rPr lang="en-US" sz="4200" dirty="0">
                <a:solidFill>
                  <a:schemeClr val="bg1"/>
                </a:solidFill>
                <a:latin typeface="Times New Roman" pitchFamily="18" charset="0"/>
              </a:rPr>
              <a:t>Agenda</a:t>
            </a:r>
          </a:p>
        </p:txBody>
      </p:sp>
      <p:sp>
        <p:nvSpPr>
          <p:cNvPr id="6148" name="Rectangle 3"/>
          <p:cNvSpPr>
            <a:spLocks noChangeArrowheads="1"/>
          </p:cNvSpPr>
          <p:nvPr/>
        </p:nvSpPr>
        <p:spPr bwMode="invGray">
          <a:xfrm>
            <a:off x="457200" y="1066800"/>
            <a:ext cx="8153400" cy="4800600"/>
          </a:xfrm>
          <a:prstGeom prst="rect">
            <a:avLst/>
          </a:prstGeom>
          <a:noFill/>
          <a:ln w="9525">
            <a:noFill/>
            <a:miter lim="800000"/>
            <a:headEnd/>
            <a:tailEnd/>
          </a:ln>
        </p:spPr>
        <p:txBody>
          <a:bodyPr lIns="0" tIns="0" rIns="0" bIns="0"/>
          <a:lstStyle/>
          <a:p>
            <a:pPr marL="233363" indent="-233363">
              <a:spcBef>
                <a:spcPct val="60000"/>
              </a:spcBef>
              <a:buClr>
                <a:srgbClr val="333333"/>
              </a:buClr>
              <a:buFont typeface="Wingdings" pitchFamily="2" charset="2"/>
              <a:buChar char="§"/>
            </a:pPr>
            <a:r>
              <a:rPr lang="en-US" sz="2200" dirty="0">
                <a:solidFill>
                  <a:srgbClr val="333333"/>
                </a:solidFill>
              </a:rPr>
              <a:t>0800 – 0830		Registration</a:t>
            </a:r>
          </a:p>
          <a:p>
            <a:pPr marL="233363" indent="-233363">
              <a:spcBef>
                <a:spcPct val="60000"/>
              </a:spcBef>
              <a:buClr>
                <a:srgbClr val="333333"/>
              </a:buClr>
              <a:buFont typeface="Wingdings" pitchFamily="2" charset="2"/>
              <a:buChar char="§"/>
            </a:pPr>
            <a:r>
              <a:rPr lang="en-US" sz="2200" dirty="0">
                <a:solidFill>
                  <a:srgbClr val="333333"/>
                </a:solidFill>
              </a:rPr>
              <a:t>0830 – 0845		Welcome/Introductions/Exercise Schedule</a:t>
            </a:r>
          </a:p>
          <a:p>
            <a:pPr marL="233363" indent="-233363">
              <a:spcBef>
                <a:spcPct val="60000"/>
              </a:spcBef>
              <a:buClr>
                <a:srgbClr val="333333"/>
              </a:buClr>
              <a:buFont typeface="Wingdings" pitchFamily="2" charset="2"/>
              <a:buChar char="§"/>
            </a:pPr>
            <a:r>
              <a:rPr lang="en-US" sz="2200" dirty="0">
                <a:solidFill>
                  <a:srgbClr val="333333"/>
                </a:solidFill>
              </a:rPr>
              <a:t>0845 – 0855		Ground Rules/Exercise Objective</a:t>
            </a:r>
          </a:p>
          <a:p>
            <a:pPr marL="233363" indent="-233363">
              <a:spcBef>
                <a:spcPct val="60000"/>
              </a:spcBef>
              <a:buClr>
                <a:srgbClr val="333333"/>
              </a:buClr>
              <a:buFont typeface="Wingdings" pitchFamily="2" charset="2"/>
              <a:buChar char="§"/>
            </a:pPr>
            <a:r>
              <a:rPr lang="en-US" sz="2200" dirty="0">
                <a:solidFill>
                  <a:srgbClr val="333333"/>
                </a:solidFill>
              </a:rPr>
              <a:t>0855 – 1005		Module 1</a:t>
            </a:r>
          </a:p>
          <a:p>
            <a:pPr marL="233363" indent="-233363">
              <a:spcBef>
                <a:spcPct val="60000"/>
              </a:spcBef>
              <a:buClr>
                <a:srgbClr val="333333"/>
              </a:buClr>
              <a:buFont typeface="Wingdings" pitchFamily="2" charset="2"/>
              <a:buChar char="§"/>
            </a:pPr>
            <a:r>
              <a:rPr lang="en-US" sz="2200" dirty="0">
                <a:solidFill>
                  <a:srgbClr val="333333"/>
                </a:solidFill>
              </a:rPr>
              <a:t>1005 – 1020		Break (</a:t>
            </a:r>
            <a:r>
              <a:rPr lang="en-US" sz="2200" i="1" dirty="0">
                <a:solidFill>
                  <a:srgbClr val="333333"/>
                </a:solidFill>
              </a:rPr>
              <a:t>at facilitator discretion)</a:t>
            </a:r>
            <a:endParaRPr lang="en-US" sz="2200" dirty="0">
              <a:solidFill>
                <a:srgbClr val="333333"/>
              </a:solidFill>
            </a:endParaRPr>
          </a:p>
          <a:p>
            <a:pPr marL="233363" indent="-233363">
              <a:spcBef>
                <a:spcPct val="60000"/>
              </a:spcBef>
              <a:buClr>
                <a:srgbClr val="333333"/>
              </a:buClr>
              <a:buFont typeface="Wingdings" pitchFamily="2" charset="2"/>
              <a:buChar char="§"/>
            </a:pPr>
            <a:r>
              <a:rPr lang="en-US" sz="2200" dirty="0">
                <a:solidFill>
                  <a:srgbClr val="333333"/>
                </a:solidFill>
              </a:rPr>
              <a:t>1020 – 1130		Module 2</a:t>
            </a:r>
          </a:p>
          <a:p>
            <a:pPr marL="233363" indent="-233363">
              <a:spcBef>
                <a:spcPct val="60000"/>
              </a:spcBef>
              <a:buClr>
                <a:srgbClr val="333333"/>
              </a:buClr>
              <a:buFont typeface="Wingdings" pitchFamily="2" charset="2"/>
              <a:buChar char="§"/>
            </a:pPr>
            <a:r>
              <a:rPr lang="en-US" sz="2200" dirty="0">
                <a:solidFill>
                  <a:srgbClr val="333333"/>
                </a:solidFill>
              </a:rPr>
              <a:t>1130 – 1155		Hot Wash (Wrap Up/Lessons Learned)</a:t>
            </a:r>
          </a:p>
          <a:p>
            <a:pPr marL="233363" indent="-233363">
              <a:spcBef>
                <a:spcPct val="60000"/>
              </a:spcBef>
              <a:buClr>
                <a:srgbClr val="333333"/>
              </a:buClr>
              <a:buFont typeface="Wingdings" pitchFamily="2" charset="2"/>
              <a:buChar char="§"/>
            </a:pPr>
            <a:r>
              <a:rPr lang="en-US" sz="2200" dirty="0">
                <a:solidFill>
                  <a:srgbClr val="333333"/>
                </a:solidFill>
              </a:rPr>
              <a:t>1155 – 1200		Feedback Forms &amp; Closing Comments</a:t>
            </a:r>
          </a:p>
          <a:p>
            <a:pPr marL="233363" indent="-233363">
              <a:spcBef>
                <a:spcPct val="60000"/>
              </a:spcBef>
              <a:buClr>
                <a:srgbClr val="333333"/>
              </a:buClr>
              <a:buFont typeface="Wingdings" pitchFamily="2" charset="2"/>
              <a:buChar char="§"/>
            </a:pPr>
            <a:r>
              <a:rPr lang="en-US" sz="2200" dirty="0">
                <a:solidFill>
                  <a:srgbClr val="333333"/>
                </a:solidFill>
              </a:rPr>
              <a:t>1200 – 1300		</a:t>
            </a:r>
            <a:r>
              <a:rPr lang="en-US" sz="2200" dirty="0" smtClean="0">
                <a:solidFill>
                  <a:srgbClr val="333333"/>
                </a:solidFill>
              </a:rPr>
              <a:t>Facilitator, Data Collector/Evaluator </a:t>
            </a:r>
            <a:r>
              <a:rPr lang="en-US" sz="2200" dirty="0">
                <a:solidFill>
                  <a:srgbClr val="333333"/>
                </a:solidFill>
              </a:rPr>
              <a:t>Debrief</a:t>
            </a:r>
          </a:p>
          <a:p>
            <a:pPr marL="233363" indent="-233363">
              <a:spcBef>
                <a:spcPct val="60000"/>
              </a:spcBef>
              <a:buClr>
                <a:srgbClr val="333333"/>
              </a:buClr>
              <a:buFont typeface="Wingdings" pitchFamily="2" charset="2"/>
              <a:buChar char="§"/>
            </a:pPr>
            <a:endParaRPr lang="en-US" sz="2200" dirty="0">
              <a:solidFill>
                <a:srgbClr val="333333"/>
              </a:solidFill>
            </a:endParaRPr>
          </a:p>
          <a:p>
            <a:pPr marL="233363" indent="-233363">
              <a:spcBef>
                <a:spcPct val="60000"/>
              </a:spcBef>
              <a:buClr>
                <a:srgbClr val="333333"/>
              </a:buClr>
              <a:buFont typeface="Wingdings" pitchFamily="2" charset="2"/>
              <a:buChar char="§"/>
            </a:pPr>
            <a:endParaRPr lang="en-US" sz="2200" dirty="0">
              <a:solidFill>
                <a:srgbClr val="333333"/>
              </a:solidFill>
            </a:endParaRPr>
          </a:p>
          <a:p>
            <a:pPr marL="233363" indent="-233363">
              <a:spcBef>
                <a:spcPct val="60000"/>
              </a:spcBef>
              <a:buClr>
                <a:srgbClr val="333333"/>
              </a:buClr>
              <a:buFont typeface="Wingdings" pitchFamily="2" charset="2"/>
              <a:buChar char="§"/>
            </a:pPr>
            <a:endParaRPr lang="en-US" sz="2200" dirty="0">
              <a:solidFill>
                <a:srgbClr val="333333"/>
              </a:solidFill>
            </a:endParaRPr>
          </a:p>
          <a:p>
            <a:pPr marL="233363" indent="-233363">
              <a:spcBef>
                <a:spcPct val="60000"/>
              </a:spcBef>
              <a:buClr>
                <a:srgbClr val="333333"/>
              </a:buClr>
              <a:buFont typeface="Wingdings" pitchFamily="2" charset="2"/>
              <a:buChar char="§"/>
            </a:pPr>
            <a:endParaRPr lang="en-US" sz="2200" dirty="0">
              <a:solidFill>
                <a:srgbClr val="333333"/>
              </a:solidFill>
            </a:endParaRPr>
          </a:p>
          <a:p>
            <a:pPr marL="233363" indent="-233363">
              <a:spcBef>
                <a:spcPct val="60000"/>
              </a:spcBef>
              <a:buClr>
                <a:srgbClr val="333333"/>
              </a:buClr>
              <a:buFont typeface="Wingdings" pitchFamily="2" charset="2"/>
              <a:buChar char="§"/>
            </a:pPr>
            <a:endParaRPr lang="en-US" sz="2200" dirty="0">
              <a:solidFill>
                <a:srgbClr val="333333"/>
              </a:solidFill>
            </a:endParaRPr>
          </a:p>
        </p:txBody>
      </p:sp>
      <p:sp>
        <p:nvSpPr>
          <p:cNvPr id="6149"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
        <p:nvSpPr>
          <p:cNvPr id="6150" name="Slide Number Placeholder 4"/>
          <p:cNvSpPr txBox="1">
            <a:spLocks noGrp="1"/>
          </p:cNvSpPr>
          <p:nvPr/>
        </p:nvSpPr>
        <p:spPr bwMode="auto">
          <a:xfrm>
            <a:off x="8534400" y="6400800"/>
            <a:ext cx="381000" cy="228600"/>
          </a:xfrm>
          <a:prstGeom prst="rect">
            <a:avLst/>
          </a:prstGeom>
          <a:noFill/>
          <a:ln w="9525">
            <a:noFill/>
            <a:miter lim="800000"/>
            <a:headEnd/>
            <a:tailEnd/>
          </a:ln>
        </p:spPr>
        <p:txBody>
          <a:bodyPr/>
          <a:lstStyle/>
          <a:p>
            <a:pPr algn="r" eaLnBrk="1" hangingPunct="1"/>
            <a:fld id="{5B765336-E621-4BEC-BB05-2B4A8590E083}" type="slidenum">
              <a:rPr lang="en-US" sz="1100">
                <a:solidFill>
                  <a:srgbClr val="000066"/>
                </a:solidFill>
              </a:rPr>
              <a:pPr algn="r" eaLnBrk="1" hangingPunct="1"/>
              <a:t>3</a:t>
            </a:fld>
            <a:endParaRPr lang="en-US" sz="1100">
              <a:solidFill>
                <a:srgbClr val="000066"/>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3"/>
          <p:cNvSpPr>
            <a:spLocks noGrp="1"/>
          </p:cNvSpPr>
          <p:nvPr>
            <p:ph type="sldNum" sz="quarter" idx="10"/>
          </p:nvPr>
        </p:nvSpPr>
        <p:spPr>
          <a:noFill/>
        </p:spPr>
        <p:txBody>
          <a:bodyPr/>
          <a:lstStyle/>
          <a:p>
            <a:fld id="{7EA5FDD7-DB30-4EB0-9C2C-6D9DA5A2FB10}" type="slidenum">
              <a:rPr lang="en-US" smtClean="0"/>
              <a:pPr/>
              <a:t>30</a:t>
            </a:fld>
            <a:endParaRPr lang="en-US" smtClean="0"/>
          </a:p>
        </p:txBody>
      </p:sp>
      <p:sp>
        <p:nvSpPr>
          <p:cNvPr id="29699" name="Rectangle 2"/>
          <p:cNvSpPr>
            <a:spLocks noGrp="1" noChangeArrowheads="1"/>
          </p:cNvSpPr>
          <p:nvPr>
            <p:ph type="title"/>
          </p:nvPr>
        </p:nvSpPr>
        <p:spPr>
          <a:xfrm>
            <a:off x="0" y="0"/>
            <a:ext cx="9144000" cy="723900"/>
          </a:xfrm>
        </p:spPr>
        <p:txBody>
          <a:bodyPr anchor="t"/>
          <a:lstStyle/>
          <a:p>
            <a:pPr algn="ctr"/>
            <a:r>
              <a:rPr lang="en-US" smtClean="0"/>
              <a:t>Day 2: Server Crash</a:t>
            </a:r>
            <a:br>
              <a:rPr lang="en-US" smtClean="0"/>
            </a:br>
            <a:r>
              <a:rPr lang="en-US" smtClean="0"/>
              <a:t/>
            </a:r>
            <a:br>
              <a:rPr lang="en-US" smtClean="0"/>
            </a:br>
            <a:r>
              <a:rPr lang="en-US" smtClean="0"/>
              <a:t/>
            </a:r>
            <a:br>
              <a:rPr lang="en-US" smtClean="0"/>
            </a:br>
            <a:endParaRPr lang="en-US" smtClean="0"/>
          </a:p>
        </p:txBody>
      </p:sp>
      <p:sp>
        <p:nvSpPr>
          <p:cNvPr id="9220" name="Rectangle 3"/>
          <p:cNvSpPr>
            <a:spLocks noGrp="1" noChangeArrowheads="1"/>
          </p:cNvSpPr>
          <p:nvPr>
            <p:ph type="body" idx="1"/>
          </p:nvPr>
        </p:nvSpPr>
        <p:spPr bwMode="auto">
          <a:xfrm>
            <a:off x="381000" y="838200"/>
            <a:ext cx="83820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2:00 a.m.</a:t>
            </a:r>
            <a:r>
              <a:rPr lang="en-US" dirty="0" smtClean="0">
                <a:solidFill>
                  <a:srgbClr val="333333"/>
                </a:solidFill>
              </a:rPr>
              <a:t>  </a:t>
            </a:r>
          </a:p>
          <a:p>
            <a:pPr marL="225425" indent="-225425">
              <a:buClrTx/>
              <a:defRPr/>
            </a:pPr>
            <a:r>
              <a:rPr lang="en-US" dirty="0">
                <a:solidFill>
                  <a:srgbClr val="333333"/>
                </a:solidFill>
              </a:rPr>
              <a:t>The database </a:t>
            </a:r>
            <a:r>
              <a:rPr lang="en-US" dirty="0" smtClean="0">
                <a:solidFill>
                  <a:srgbClr val="333333"/>
                </a:solidFill>
              </a:rPr>
              <a:t>server, for no apparent reason, performs a reboot</a:t>
            </a:r>
          </a:p>
          <a:p>
            <a:pPr marL="228600" indent="-228600">
              <a:buClrTx/>
              <a:defRPr/>
            </a:pPr>
            <a:r>
              <a:rPr lang="en-US" dirty="0" smtClean="0">
                <a:solidFill>
                  <a:srgbClr val="333333"/>
                </a:solidFill>
              </a:rPr>
              <a:t>Upon rebooting operations </a:t>
            </a:r>
            <a:r>
              <a:rPr lang="en-US" dirty="0">
                <a:solidFill>
                  <a:srgbClr val="333333"/>
                </a:solidFill>
              </a:rPr>
              <a:t>appear </a:t>
            </a:r>
            <a:r>
              <a:rPr lang="en-US" dirty="0" smtClean="0">
                <a:solidFill>
                  <a:srgbClr val="333333"/>
                </a:solidFill>
              </a:rPr>
              <a:t>normal</a:t>
            </a:r>
          </a:p>
          <a:p>
            <a:pPr marL="173038" indent="-173038">
              <a:buClrTx/>
              <a:defRPr/>
            </a:pPr>
            <a:endParaRPr lang="en-US" dirty="0" smtClean="0">
              <a:solidFill>
                <a:srgbClr val="333333"/>
              </a:solidFill>
            </a:endParaRPr>
          </a:p>
        </p:txBody>
      </p:sp>
      <p:sp>
        <p:nvSpPr>
          <p:cNvPr id="29701"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7" name="Picture 6" descr="reboot.jpg"/>
          <p:cNvPicPr>
            <a:picLocks noChangeAspect="1"/>
          </p:cNvPicPr>
          <p:nvPr/>
        </p:nvPicPr>
        <p:blipFill>
          <a:blip r:embed="rId3" cstate="print"/>
          <a:stretch>
            <a:fillRect/>
          </a:stretch>
        </p:blipFill>
        <p:spPr>
          <a:xfrm>
            <a:off x="762000" y="2514600"/>
            <a:ext cx="1638300" cy="1638300"/>
          </a:xfrm>
          <a:prstGeom prst="rect">
            <a:avLst/>
          </a:prstGeom>
        </p:spPr>
      </p:pic>
      <p:pic>
        <p:nvPicPr>
          <p:cNvPr id="8" name="Picture 7" descr="hacker 2.jpg"/>
          <p:cNvPicPr>
            <a:picLocks noChangeAspect="1"/>
          </p:cNvPicPr>
          <p:nvPr/>
        </p:nvPicPr>
        <p:blipFill>
          <a:blip r:embed="rId4" cstate="print"/>
          <a:stretch>
            <a:fillRect/>
          </a:stretch>
        </p:blipFill>
        <p:spPr>
          <a:xfrm>
            <a:off x="5638800" y="3733800"/>
            <a:ext cx="2438400" cy="1605775"/>
          </a:xfrm>
          <a:prstGeom prst="rect">
            <a:avLst/>
          </a:prstGeom>
        </p:spPr>
      </p:pic>
      <p:pic>
        <p:nvPicPr>
          <p:cNvPr id="9" name="Picture 8" descr="hacker.jpg"/>
          <p:cNvPicPr>
            <a:picLocks noChangeAspect="1"/>
          </p:cNvPicPr>
          <p:nvPr/>
        </p:nvPicPr>
        <p:blipFill>
          <a:blip r:embed="rId5" cstate="print"/>
          <a:stretch>
            <a:fillRect/>
          </a:stretch>
        </p:blipFill>
        <p:spPr>
          <a:xfrm>
            <a:off x="2819400" y="3124200"/>
            <a:ext cx="2489200" cy="1600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down)">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down)">
                                      <p:cBhvr>
                                        <p:cTn id="12" dur="500"/>
                                        <p:tgtEl>
                                          <p:spTgt spid="922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3"/>
          <p:cNvSpPr>
            <a:spLocks noGrp="1"/>
          </p:cNvSpPr>
          <p:nvPr>
            <p:ph type="sldNum" sz="quarter" idx="10"/>
          </p:nvPr>
        </p:nvSpPr>
        <p:spPr>
          <a:noFill/>
        </p:spPr>
        <p:txBody>
          <a:bodyPr/>
          <a:lstStyle/>
          <a:p>
            <a:fld id="{053DCB50-589C-4A25-9D36-71197022A057}" type="slidenum">
              <a:rPr lang="en-US" smtClean="0"/>
              <a:pPr/>
              <a:t>31</a:t>
            </a:fld>
            <a:endParaRPr lang="en-US" smtClean="0"/>
          </a:p>
        </p:txBody>
      </p:sp>
      <p:sp>
        <p:nvSpPr>
          <p:cNvPr id="30723" name="Rectangle 2"/>
          <p:cNvSpPr>
            <a:spLocks noGrp="1" noChangeArrowheads="1"/>
          </p:cNvSpPr>
          <p:nvPr>
            <p:ph type="title"/>
          </p:nvPr>
        </p:nvSpPr>
        <p:spPr>
          <a:xfrm>
            <a:off x="0" y="0"/>
            <a:ext cx="9144000" cy="723900"/>
          </a:xfrm>
        </p:spPr>
        <p:txBody>
          <a:bodyPr anchor="t"/>
          <a:lstStyle/>
          <a:p>
            <a:pPr algn="ctr"/>
            <a:r>
              <a:rPr lang="en-US" smtClean="0"/>
              <a:t>Day 3: Network Slows </a:t>
            </a:r>
            <a:br>
              <a:rPr lang="en-US" smtClean="0"/>
            </a:br>
            <a:r>
              <a:rPr lang="en-US" smtClean="0"/>
              <a:t/>
            </a:r>
            <a:br>
              <a:rPr lang="en-US" smtClean="0"/>
            </a:br>
            <a:r>
              <a:rPr lang="en-US" smtClean="0"/>
              <a:t/>
            </a:r>
            <a:br>
              <a:rPr lang="en-US" smtClean="0"/>
            </a:br>
            <a:endParaRPr lang="en-US" smtClean="0"/>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10:00 </a:t>
            </a:r>
            <a:r>
              <a:rPr lang="en-US" b="1" dirty="0">
                <a:solidFill>
                  <a:srgbClr val="333333"/>
                </a:solidFill>
              </a:rPr>
              <a:t>a.m.</a:t>
            </a:r>
            <a:r>
              <a:rPr lang="en-US" dirty="0">
                <a:solidFill>
                  <a:srgbClr val="333333"/>
                </a:solidFill>
              </a:rPr>
              <a:t> </a:t>
            </a:r>
            <a:endParaRPr lang="en-US" dirty="0" smtClean="0">
              <a:solidFill>
                <a:srgbClr val="333333"/>
              </a:solidFill>
            </a:endParaRPr>
          </a:p>
          <a:p>
            <a:pPr>
              <a:buClrTx/>
              <a:defRPr/>
            </a:pPr>
            <a:r>
              <a:rPr lang="en-US" dirty="0" smtClean="0">
                <a:solidFill>
                  <a:srgbClr val="333333"/>
                </a:solidFill>
              </a:rPr>
              <a:t>IT Support receives several phone calls from users in the Accounting Department reporting that the network appears to be slow in responding to their requests</a:t>
            </a:r>
          </a:p>
          <a:p>
            <a:pPr marL="0" indent="0">
              <a:buClrTx/>
              <a:buFont typeface="Wingdings" pitchFamily="2" charset="2"/>
              <a:buNone/>
              <a:defRPr/>
            </a:pPr>
            <a:r>
              <a:rPr lang="en-US" b="1" dirty="0" smtClean="0">
                <a:solidFill>
                  <a:srgbClr val="333333"/>
                </a:solidFill>
              </a:rPr>
              <a:t>12:00 p.m. </a:t>
            </a:r>
            <a:endParaRPr lang="en-US" dirty="0" smtClean="0">
              <a:solidFill>
                <a:srgbClr val="333333"/>
              </a:solidFill>
            </a:endParaRPr>
          </a:p>
          <a:p>
            <a:pPr>
              <a:buClrTx/>
              <a:defRPr/>
            </a:pPr>
            <a:r>
              <a:rPr lang="en-US" dirty="0" smtClean="0">
                <a:solidFill>
                  <a:srgbClr val="333333"/>
                </a:solidFill>
              </a:rPr>
              <a:t>IT Support receives additional calls from users from multiple departments (i.e., Human Resources, Sales/Marketing, etc.) reporting the same issue </a:t>
            </a:r>
          </a:p>
          <a:p>
            <a:pPr marL="173038" indent="-173038">
              <a:defRPr/>
            </a:pPr>
            <a:endParaRPr lang="en-US" dirty="0" smtClean="0">
              <a:solidFill>
                <a:srgbClr val="333333"/>
              </a:solidFill>
            </a:endParaRPr>
          </a:p>
        </p:txBody>
      </p:sp>
      <p:sp>
        <p:nvSpPr>
          <p:cNvPr id="30725"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6" name="Picture 5" descr="slow.jpg"/>
          <p:cNvPicPr>
            <a:picLocks noChangeAspect="1"/>
          </p:cNvPicPr>
          <p:nvPr/>
        </p:nvPicPr>
        <p:blipFill>
          <a:blip r:embed="rId3" cstate="print"/>
          <a:stretch>
            <a:fillRect/>
          </a:stretch>
        </p:blipFill>
        <p:spPr>
          <a:xfrm>
            <a:off x="3657600" y="4191000"/>
            <a:ext cx="1676400" cy="1260882"/>
          </a:xfrm>
          <a:prstGeom prst="rect">
            <a:avLst/>
          </a:prstGeom>
          <a:ln>
            <a:noFill/>
          </a:ln>
          <a:effectLst>
            <a:outerShdw blurRad="292100" dist="139700" dir="2700000" algn="tl" rotWithShape="0">
              <a:srgbClr val="333333">
                <a:alpha val="65000"/>
              </a:srgbClr>
            </a:outerShdw>
          </a:effectLst>
        </p:spPr>
      </p:pic>
      <p:pic>
        <p:nvPicPr>
          <p:cNvPr id="7" name="Picture 6" descr="slow 2.jpg"/>
          <p:cNvPicPr>
            <a:picLocks noChangeAspect="1"/>
          </p:cNvPicPr>
          <p:nvPr/>
        </p:nvPicPr>
        <p:blipFill>
          <a:blip r:embed="rId4" cstate="print"/>
          <a:stretch>
            <a:fillRect/>
          </a:stretch>
        </p:blipFill>
        <p:spPr>
          <a:xfrm>
            <a:off x="6096000" y="4495800"/>
            <a:ext cx="1687286" cy="1221828"/>
          </a:xfrm>
          <a:prstGeom prst="rect">
            <a:avLst/>
          </a:prstGeom>
          <a:ln>
            <a:noFill/>
          </a:ln>
          <a:effectLst>
            <a:outerShdw blurRad="292100" dist="139700" dir="2700000" algn="tl" rotWithShape="0">
              <a:srgbClr val="333333">
                <a:alpha val="65000"/>
              </a:srgbClr>
            </a:outerShdw>
          </a:effectLst>
        </p:spPr>
      </p:pic>
      <p:pic>
        <p:nvPicPr>
          <p:cNvPr id="8" name="Picture 7" descr="slow 4.jpg"/>
          <p:cNvPicPr>
            <a:picLocks noChangeAspect="1"/>
          </p:cNvPicPr>
          <p:nvPr/>
        </p:nvPicPr>
        <p:blipFill>
          <a:blip r:embed="rId5" cstate="print"/>
          <a:stretch>
            <a:fillRect/>
          </a:stretch>
        </p:blipFill>
        <p:spPr>
          <a:xfrm>
            <a:off x="1524000" y="4495800"/>
            <a:ext cx="1295400" cy="1476998"/>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childTnLst>
                                </p:cTn>
                              </p:par>
                            </p:childTnLst>
                          </p:cTn>
                        </p:par>
                        <p:par>
                          <p:cTn id="12" fill="hold">
                            <p:stCondLst>
                              <p:cond delay="0"/>
                            </p:stCondLst>
                            <p:childTnLst>
                              <p:par>
                                <p:cTn id="13" presetID="22" presetClass="entr" presetSubtype="8" fill="hold" grpId="0" nodeType="afterEffect">
                                  <p:stCondLst>
                                    <p:cond delay="0"/>
                                  </p:stCondLst>
                                  <p:childTnLst>
                                    <p:set>
                                      <p:cBhvr>
                                        <p:cTn id="14" dur="1" fill="hold">
                                          <p:stCondLst>
                                            <p:cond delay="0"/>
                                          </p:stCondLst>
                                        </p:cTn>
                                        <p:tgtEl>
                                          <p:spTgt spid="9220">
                                            <p:txEl>
                                              <p:pRg st="3" end="3"/>
                                            </p:txEl>
                                          </p:spTgt>
                                        </p:tgtEl>
                                        <p:attrNameLst>
                                          <p:attrName>style.visibility</p:attrName>
                                        </p:attrNameLst>
                                      </p:cBhvr>
                                      <p:to>
                                        <p:strVal val="visible"/>
                                      </p:to>
                                    </p:set>
                                    <p:animEffect transition="in" filter="wipe(left)">
                                      <p:cBhvr>
                                        <p:cTn id="15" dur="500"/>
                                        <p:tgtEl>
                                          <p:spTgt spid="922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3"/>
          <p:cNvSpPr>
            <a:spLocks noGrp="1"/>
          </p:cNvSpPr>
          <p:nvPr>
            <p:ph type="sldNum" sz="quarter" idx="10"/>
          </p:nvPr>
        </p:nvSpPr>
        <p:spPr>
          <a:noFill/>
        </p:spPr>
        <p:txBody>
          <a:bodyPr/>
          <a:lstStyle/>
          <a:p>
            <a:fld id="{49E958EA-4C4E-4FF9-A9C0-BA47F9616CEB}" type="slidenum">
              <a:rPr lang="en-US" smtClean="0"/>
              <a:pPr/>
              <a:t>32</a:t>
            </a:fld>
            <a:endParaRPr lang="en-US" smtClean="0"/>
          </a:p>
        </p:txBody>
      </p:sp>
      <p:sp>
        <p:nvSpPr>
          <p:cNvPr id="31747" name="Rectangle 2"/>
          <p:cNvSpPr>
            <a:spLocks noGrp="1" noChangeArrowheads="1"/>
          </p:cNvSpPr>
          <p:nvPr>
            <p:ph type="title"/>
          </p:nvPr>
        </p:nvSpPr>
        <p:spPr>
          <a:xfrm>
            <a:off x="0" y="0"/>
            <a:ext cx="9144000" cy="723900"/>
          </a:xfrm>
        </p:spPr>
        <p:txBody>
          <a:bodyPr anchor="t"/>
          <a:lstStyle/>
          <a:p>
            <a:pPr algn="ctr"/>
            <a:r>
              <a:rPr lang="en-US" smtClean="0"/>
              <a:t>Day 4: Financial Transaction Anomalies </a:t>
            </a:r>
            <a:br>
              <a:rPr lang="en-US" smtClean="0"/>
            </a:br>
            <a:r>
              <a:rPr lang="en-US" smtClean="0"/>
              <a:t/>
            </a:r>
            <a:br>
              <a:rPr lang="en-US" smtClean="0"/>
            </a:br>
            <a:r>
              <a:rPr lang="en-US" smtClean="0"/>
              <a:t/>
            </a:r>
            <a:br>
              <a:rPr lang="en-US" smtClean="0"/>
            </a:br>
            <a:endParaRPr lang="en-US" smtClean="0"/>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a:solidFill>
                  <a:srgbClr val="333333"/>
                </a:solidFill>
              </a:rPr>
              <a:t>9:00 a.m. </a:t>
            </a:r>
            <a:endParaRPr lang="en-US" b="1" dirty="0" smtClean="0">
              <a:solidFill>
                <a:srgbClr val="333333"/>
              </a:solidFill>
            </a:endParaRPr>
          </a:p>
          <a:p>
            <a:pPr>
              <a:buClrTx/>
              <a:defRPr/>
            </a:pPr>
            <a:r>
              <a:rPr lang="en-US" dirty="0" smtClean="0">
                <a:solidFill>
                  <a:srgbClr val="333333"/>
                </a:solidFill>
              </a:rPr>
              <a:t>Due to repeated attempts to transfer funds from your account to various new accounts outside the United States, the </a:t>
            </a:r>
            <a:r>
              <a:rPr lang="en-US" dirty="0">
                <a:solidFill>
                  <a:srgbClr val="333333"/>
                </a:solidFill>
              </a:rPr>
              <a:t>bank’s Vice President for Corporate Accounts </a:t>
            </a:r>
            <a:r>
              <a:rPr lang="en-US" dirty="0" smtClean="0">
                <a:solidFill>
                  <a:srgbClr val="333333"/>
                </a:solidFill>
              </a:rPr>
              <a:t>calls your Chief Financial Officer (CFO) to verify whether the attempted transactions should be allowed </a:t>
            </a:r>
            <a:r>
              <a:rPr lang="en-US" b="1" dirty="0">
                <a:solidFill>
                  <a:srgbClr val="333333"/>
                </a:solidFill>
              </a:rPr>
              <a:t> </a:t>
            </a:r>
            <a:endParaRPr lang="en-US" b="1" dirty="0" smtClean="0">
              <a:solidFill>
                <a:srgbClr val="333333"/>
              </a:solidFill>
            </a:endParaRPr>
          </a:p>
          <a:p>
            <a:pPr marL="0" indent="0">
              <a:buClrTx/>
              <a:buFont typeface="Wingdings" pitchFamily="2" charset="2"/>
              <a:buNone/>
              <a:defRPr/>
            </a:pPr>
            <a:r>
              <a:rPr lang="en-US" b="1" dirty="0" smtClean="0">
                <a:solidFill>
                  <a:srgbClr val="333333"/>
                </a:solidFill>
              </a:rPr>
              <a:t>2:00 </a:t>
            </a:r>
            <a:r>
              <a:rPr lang="en-US" b="1" dirty="0">
                <a:solidFill>
                  <a:srgbClr val="333333"/>
                </a:solidFill>
              </a:rPr>
              <a:t>p.m.</a:t>
            </a:r>
            <a:r>
              <a:rPr lang="en-US" dirty="0">
                <a:solidFill>
                  <a:srgbClr val="333333"/>
                </a:solidFill>
              </a:rPr>
              <a:t> </a:t>
            </a:r>
            <a:endParaRPr lang="en-US" dirty="0" smtClean="0">
              <a:solidFill>
                <a:srgbClr val="333333"/>
              </a:solidFill>
            </a:endParaRPr>
          </a:p>
          <a:p>
            <a:pPr marL="228600" indent="-228600">
              <a:buClr>
                <a:srgbClr val="333333"/>
              </a:buClr>
              <a:defRPr/>
            </a:pPr>
            <a:r>
              <a:rPr lang="en-US" dirty="0" smtClean="0">
                <a:solidFill>
                  <a:srgbClr val="333333"/>
                </a:solidFill>
              </a:rPr>
              <a:t>Accounts Receivable Department receives calls from numerous distributing partners inquiring about invoices they just received for products they have not ordered or received</a:t>
            </a:r>
          </a:p>
        </p:txBody>
      </p:sp>
      <p:sp>
        <p:nvSpPr>
          <p:cNvPr id="31749"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childTnLst>
                                </p:cTn>
                              </p:par>
                            </p:childTnLst>
                          </p:cTn>
                        </p:par>
                        <p:par>
                          <p:cTn id="12" fill="hold">
                            <p:stCondLst>
                              <p:cond delay="0"/>
                            </p:stCondLst>
                            <p:childTnLst>
                              <p:par>
                                <p:cTn id="13" presetID="22" presetClass="entr" presetSubtype="8" fill="hold" grpId="0" nodeType="afterEffect">
                                  <p:stCondLst>
                                    <p:cond delay="0"/>
                                  </p:stCondLst>
                                  <p:childTnLst>
                                    <p:set>
                                      <p:cBhvr>
                                        <p:cTn id="14" dur="1" fill="hold">
                                          <p:stCondLst>
                                            <p:cond delay="0"/>
                                          </p:stCondLst>
                                        </p:cTn>
                                        <p:tgtEl>
                                          <p:spTgt spid="9220">
                                            <p:txEl>
                                              <p:pRg st="3" end="3"/>
                                            </p:txEl>
                                          </p:spTgt>
                                        </p:tgtEl>
                                        <p:attrNameLst>
                                          <p:attrName>style.visibility</p:attrName>
                                        </p:attrNameLst>
                                      </p:cBhvr>
                                      <p:to>
                                        <p:strVal val="visible"/>
                                      </p:to>
                                    </p:set>
                                    <p:animEffect transition="in" filter="wipe(left)">
                                      <p:cBhvr>
                                        <p:cTn id="15" dur="500"/>
                                        <p:tgtEl>
                                          <p:spTgt spid="922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3"/>
          <p:cNvSpPr>
            <a:spLocks noGrp="1"/>
          </p:cNvSpPr>
          <p:nvPr>
            <p:ph type="sldNum" sz="quarter" idx="10"/>
          </p:nvPr>
        </p:nvSpPr>
        <p:spPr>
          <a:noFill/>
        </p:spPr>
        <p:txBody>
          <a:bodyPr/>
          <a:lstStyle/>
          <a:p>
            <a:fld id="{F503FA4D-A84C-491B-BCE7-6F0D6B509B22}" type="slidenum">
              <a:rPr lang="en-US" smtClean="0"/>
              <a:pPr/>
              <a:t>33</a:t>
            </a:fld>
            <a:endParaRPr lang="en-US" smtClean="0"/>
          </a:p>
        </p:txBody>
      </p:sp>
      <p:sp>
        <p:nvSpPr>
          <p:cNvPr id="32771" name="Rectangle 2"/>
          <p:cNvSpPr>
            <a:spLocks noGrp="1" noChangeArrowheads="1"/>
          </p:cNvSpPr>
          <p:nvPr>
            <p:ph type="title"/>
          </p:nvPr>
        </p:nvSpPr>
        <p:spPr>
          <a:xfrm>
            <a:off x="0" y="0"/>
            <a:ext cx="9144000" cy="723900"/>
          </a:xfrm>
        </p:spPr>
        <p:txBody>
          <a:bodyPr anchor="t"/>
          <a:lstStyle/>
          <a:p>
            <a:pPr algn="ctr"/>
            <a:r>
              <a:rPr lang="en-US" dirty="0" smtClean="0"/>
              <a:t>Day 6: Extortion E-mails</a:t>
            </a:r>
            <a:br>
              <a:rPr lang="en-US" dirty="0" smtClean="0"/>
            </a:br>
            <a:r>
              <a:rPr lang="en-US" dirty="0" smtClean="0"/>
              <a:t/>
            </a:r>
            <a:br>
              <a:rPr lang="en-US" dirty="0" smtClean="0"/>
            </a:br>
            <a:r>
              <a:rPr lang="en-US" dirty="0" smtClean="0"/>
              <a:t/>
            </a:r>
            <a:br>
              <a:rPr lang="en-US" dirty="0" smtClean="0"/>
            </a:br>
            <a:endParaRPr lang="en-US" dirty="0" smtClean="0"/>
          </a:p>
        </p:txBody>
      </p:sp>
      <p:sp>
        <p:nvSpPr>
          <p:cNvPr id="9220" name="Rectangle 3"/>
          <p:cNvSpPr>
            <a:spLocks noGrp="1" noChangeArrowheads="1"/>
          </p:cNvSpPr>
          <p:nvPr>
            <p:ph type="body" idx="1"/>
          </p:nvPr>
        </p:nvSpPr>
        <p:spPr bwMode="auto">
          <a:xfrm>
            <a:off x="381000" y="838200"/>
            <a:ext cx="8305800" cy="46482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a:solidFill>
                  <a:srgbClr val="333333"/>
                </a:solidFill>
              </a:rPr>
              <a:t>9:30 a.m.</a:t>
            </a:r>
            <a:r>
              <a:rPr lang="en-US" dirty="0">
                <a:solidFill>
                  <a:srgbClr val="333333"/>
                </a:solidFill>
              </a:rPr>
              <a:t> </a:t>
            </a:r>
            <a:endParaRPr lang="en-US" dirty="0" smtClean="0">
              <a:solidFill>
                <a:srgbClr val="333333"/>
              </a:solidFill>
            </a:endParaRPr>
          </a:p>
          <a:p>
            <a:pPr>
              <a:buClrTx/>
              <a:defRPr/>
            </a:pPr>
            <a:r>
              <a:rPr lang="en-US" dirty="0" smtClean="0">
                <a:solidFill>
                  <a:srgbClr val="333333"/>
                </a:solidFill>
              </a:rPr>
              <a:t>Several of your employees </a:t>
            </a:r>
            <a:r>
              <a:rPr lang="en-US" dirty="0">
                <a:solidFill>
                  <a:srgbClr val="333333"/>
                </a:solidFill>
              </a:rPr>
              <a:t>receive </a:t>
            </a:r>
            <a:r>
              <a:rPr lang="en-US" dirty="0" smtClean="0">
                <a:solidFill>
                  <a:srgbClr val="333333"/>
                </a:solidFill>
              </a:rPr>
              <a:t>extortion emails</a:t>
            </a:r>
          </a:p>
          <a:p>
            <a:pPr indent="-1588">
              <a:spcBef>
                <a:spcPts val="0"/>
              </a:spcBef>
              <a:buClrTx/>
              <a:buNone/>
              <a:defRPr/>
            </a:pPr>
            <a:r>
              <a:rPr lang="en-US" dirty="0" smtClean="0">
                <a:solidFill>
                  <a:srgbClr val="333333"/>
                </a:solidFill>
              </a:rPr>
              <a:t>claiming to be from a known activist organization</a:t>
            </a:r>
          </a:p>
          <a:p>
            <a:pPr>
              <a:buClrTx/>
              <a:defRPr/>
            </a:pPr>
            <a:r>
              <a:rPr lang="en-US" dirty="0" smtClean="0">
                <a:solidFill>
                  <a:srgbClr val="333333"/>
                </a:solidFill>
              </a:rPr>
              <a:t>The emails provide several screenshots of your company’s:</a:t>
            </a:r>
          </a:p>
          <a:p>
            <a:pPr lvl="1">
              <a:buClrTx/>
              <a:defRPr/>
            </a:pPr>
            <a:r>
              <a:rPr lang="en-US" dirty="0" smtClean="0">
                <a:solidFill>
                  <a:srgbClr val="333333"/>
                </a:solidFill>
              </a:rPr>
              <a:t>Human Machine Interface displays from several of your plants </a:t>
            </a:r>
          </a:p>
          <a:p>
            <a:pPr lvl="1">
              <a:buClrTx/>
              <a:defRPr/>
            </a:pPr>
            <a:r>
              <a:rPr lang="en-US" dirty="0" smtClean="0">
                <a:solidFill>
                  <a:srgbClr val="333333"/>
                </a:solidFill>
              </a:rPr>
              <a:t>Point reference numbers mapping to your company’s control system devices</a:t>
            </a:r>
          </a:p>
          <a:p>
            <a:pPr>
              <a:buClrTx/>
              <a:defRPr/>
            </a:pPr>
            <a:r>
              <a:rPr lang="en-US" dirty="0" smtClean="0">
                <a:solidFill>
                  <a:srgbClr val="333333"/>
                </a:solidFill>
              </a:rPr>
              <a:t>They threaten to </a:t>
            </a:r>
            <a:r>
              <a:rPr lang="en-US" dirty="0">
                <a:solidFill>
                  <a:srgbClr val="333333"/>
                </a:solidFill>
              </a:rPr>
              <a:t>shut down the company’s various processes and network unless the company pays $150 million </a:t>
            </a:r>
            <a:r>
              <a:rPr lang="en-US" dirty="0" smtClean="0">
                <a:solidFill>
                  <a:srgbClr val="333333"/>
                </a:solidFill>
              </a:rPr>
              <a:t>dollars</a:t>
            </a:r>
          </a:p>
          <a:p>
            <a:pPr>
              <a:buClrTx/>
              <a:defRPr/>
            </a:pPr>
            <a:r>
              <a:rPr lang="en-US" dirty="0" smtClean="0">
                <a:solidFill>
                  <a:srgbClr val="333333"/>
                </a:solidFill>
              </a:rPr>
              <a:t>The </a:t>
            </a:r>
            <a:r>
              <a:rPr lang="en-US" dirty="0">
                <a:solidFill>
                  <a:srgbClr val="333333"/>
                </a:solidFill>
              </a:rPr>
              <a:t>e-mail directs the company to upload a video response </a:t>
            </a:r>
            <a:r>
              <a:rPr lang="en-US" dirty="0" smtClean="0">
                <a:solidFill>
                  <a:srgbClr val="333333"/>
                </a:solidFill>
              </a:rPr>
              <a:t>to a WHOTUBE </a:t>
            </a:r>
            <a:r>
              <a:rPr lang="en-US" dirty="0">
                <a:solidFill>
                  <a:srgbClr val="333333"/>
                </a:solidFill>
              </a:rPr>
              <a:t>site no later than 2400 GMT on Day </a:t>
            </a:r>
            <a:r>
              <a:rPr lang="en-US" dirty="0" smtClean="0">
                <a:solidFill>
                  <a:srgbClr val="333333"/>
                </a:solidFill>
              </a:rPr>
              <a:t>6  </a:t>
            </a:r>
            <a:r>
              <a:rPr lang="en-US" dirty="0">
                <a:solidFill>
                  <a:srgbClr val="333333"/>
                </a:solidFill>
              </a:rPr>
              <a:t> </a:t>
            </a:r>
          </a:p>
        </p:txBody>
      </p:sp>
      <p:sp>
        <p:nvSpPr>
          <p:cNvPr id="32773"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8" name="Picture 7" descr="xtortion 4.jpg"/>
          <p:cNvPicPr>
            <a:picLocks noChangeAspect="1"/>
          </p:cNvPicPr>
          <p:nvPr/>
        </p:nvPicPr>
        <p:blipFill>
          <a:blip r:embed="rId3" cstate="print">
            <a:lum contrast="28000"/>
          </a:blip>
          <a:stretch>
            <a:fillRect/>
          </a:stretch>
        </p:blipFill>
        <p:spPr>
          <a:xfrm>
            <a:off x="7162800" y="914400"/>
            <a:ext cx="1524000" cy="99181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down)">
                                      <p:cBhvr>
                                        <p:cTn id="7" dur="500"/>
                                        <p:tgtEl>
                                          <p:spTgt spid="9220">
                                            <p:txEl>
                                              <p:pRg st="1" end="1"/>
                                            </p:tx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220">
                                            <p:txEl>
                                              <p:pRg st="2" end="2"/>
                                            </p:txEl>
                                          </p:spTgt>
                                        </p:tgtEl>
                                        <p:attrNameLst>
                                          <p:attrName>style.visibility</p:attrName>
                                        </p:attrNameLst>
                                      </p:cBhvr>
                                      <p:to>
                                        <p:strVal val="visible"/>
                                      </p:to>
                                    </p:set>
                                    <p:animEffect transition="in" filter="wipe(down)">
                                      <p:cBhvr>
                                        <p:cTn id="11" dur="500"/>
                                        <p:tgtEl>
                                          <p:spTgt spid="9220">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9220">
                                            <p:txEl>
                                              <p:pRg st="3" end="3"/>
                                            </p:txEl>
                                          </p:spTgt>
                                        </p:tgtEl>
                                        <p:attrNameLst>
                                          <p:attrName>style.visibility</p:attrName>
                                        </p:attrNameLst>
                                      </p:cBhvr>
                                      <p:to>
                                        <p:strVal val="visible"/>
                                      </p:to>
                                    </p:set>
                                    <p:animEffect transition="in" filter="wipe(down)">
                                      <p:cBhvr>
                                        <p:cTn id="16" dur="500"/>
                                        <p:tgtEl>
                                          <p:spTgt spid="9220">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9220">
                                            <p:txEl>
                                              <p:pRg st="4" end="4"/>
                                            </p:txEl>
                                          </p:spTgt>
                                        </p:tgtEl>
                                        <p:attrNameLst>
                                          <p:attrName>style.visibility</p:attrName>
                                        </p:attrNameLst>
                                      </p:cBhvr>
                                      <p:to>
                                        <p:strVal val="visible"/>
                                      </p:to>
                                    </p:set>
                                    <p:animEffect transition="in" filter="wipe(down)">
                                      <p:cBhvr>
                                        <p:cTn id="21" dur="500"/>
                                        <p:tgtEl>
                                          <p:spTgt spid="9220">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9220">
                                            <p:txEl>
                                              <p:pRg st="5" end="5"/>
                                            </p:txEl>
                                          </p:spTgt>
                                        </p:tgtEl>
                                        <p:attrNameLst>
                                          <p:attrName>style.visibility</p:attrName>
                                        </p:attrNameLst>
                                      </p:cBhvr>
                                      <p:to>
                                        <p:strVal val="visible"/>
                                      </p:to>
                                    </p:set>
                                    <p:animEffect transition="in" filter="wipe(down)">
                                      <p:cBhvr>
                                        <p:cTn id="26" dur="500"/>
                                        <p:tgtEl>
                                          <p:spTgt spid="9220">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9220">
                                            <p:txEl>
                                              <p:pRg st="6" end="6"/>
                                            </p:txEl>
                                          </p:spTgt>
                                        </p:tgtEl>
                                        <p:attrNameLst>
                                          <p:attrName>style.visibility</p:attrName>
                                        </p:attrNameLst>
                                      </p:cBhvr>
                                      <p:to>
                                        <p:strVal val="visible"/>
                                      </p:to>
                                    </p:set>
                                    <p:animEffect transition="in" filter="wipe(down)">
                                      <p:cBhvr>
                                        <p:cTn id="31" dur="500"/>
                                        <p:tgtEl>
                                          <p:spTgt spid="9220">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9220">
                                            <p:txEl>
                                              <p:pRg st="7" end="7"/>
                                            </p:txEl>
                                          </p:spTgt>
                                        </p:tgtEl>
                                        <p:attrNameLst>
                                          <p:attrName>style.visibility</p:attrName>
                                        </p:attrNameLst>
                                      </p:cBhvr>
                                      <p:to>
                                        <p:strVal val="visible"/>
                                      </p:to>
                                    </p:set>
                                    <p:animEffect transition="in" filter="wipe(down)">
                                      <p:cBhvr>
                                        <p:cTn id="36" dur="500"/>
                                        <p:tgtEl>
                                          <p:spTgt spid="922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3"/>
          <p:cNvSpPr>
            <a:spLocks noGrp="1"/>
          </p:cNvSpPr>
          <p:nvPr>
            <p:ph type="sldNum" sz="quarter" idx="10"/>
          </p:nvPr>
        </p:nvSpPr>
        <p:spPr>
          <a:noFill/>
        </p:spPr>
        <p:txBody>
          <a:bodyPr/>
          <a:lstStyle/>
          <a:p>
            <a:fld id="{C6B34872-ABBB-4E07-A319-59C514A21BC8}" type="slidenum">
              <a:rPr lang="en-US" smtClean="0"/>
              <a:pPr/>
              <a:t>34</a:t>
            </a:fld>
            <a:endParaRPr lang="en-US" smtClean="0"/>
          </a:p>
        </p:txBody>
      </p:sp>
      <p:sp>
        <p:nvSpPr>
          <p:cNvPr id="33795" name="Rectangle 2"/>
          <p:cNvSpPr>
            <a:spLocks noGrp="1" noChangeArrowheads="1"/>
          </p:cNvSpPr>
          <p:nvPr>
            <p:ph type="title"/>
          </p:nvPr>
        </p:nvSpPr>
        <p:spPr>
          <a:xfrm>
            <a:off x="0" y="0"/>
            <a:ext cx="9144000" cy="723900"/>
          </a:xfrm>
        </p:spPr>
        <p:txBody>
          <a:bodyPr anchor="t"/>
          <a:lstStyle/>
          <a:p>
            <a:pPr algn="ctr"/>
            <a:r>
              <a:rPr lang="en-US" smtClean="0"/>
              <a:t>Day 6: Extortion E-mails</a:t>
            </a:r>
            <a:br>
              <a:rPr lang="en-US" smtClean="0"/>
            </a:br>
            <a:r>
              <a:rPr lang="en-US" smtClean="0"/>
              <a:t/>
            </a:r>
            <a:br>
              <a:rPr lang="en-US" smtClean="0"/>
            </a:br>
            <a:r>
              <a:rPr lang="en-US" smtClean="0"/>
              <a:t/>
            </a:r>
            <a:br>
              <a:rPr lang="en-US" smtClean="0"/>
            </a:br>
            <a:endParaRPr lang="en-US" smtClean="0"/>
          </a:p>
        </p:txBody>
      </p:sp>
      <p:sp>
        <p:nvSpPr>
          <p:cNvPr id="9220" name="Rectangle 3"/>
          <p:cNvSpPr>
            <a:spLocks noGrp="1" noChangeArrowheads="1"/>
          </p:cNvSpPr>
          <p:nvPr>
            <p:ph type="body" idx="1"/>
          </p:nvPr>
        </p:nvSpPr>
        <p:spPr bwMode="auto">
          <a:xfrm>
            <a:off x="381000" y="685800"/>
            <a:ext cx="831215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10:00 </a:t>
            </a:r>
            <a:r>
              <a:rPr lang="en-US" b="1" dirty="0">
                <a:solidFill>
                  <a:srgbClr val="333333"/>
                </a:solidFill>
              </a:rPr>
              <a:t>a.m.</a:t>
            </a:r>
            <a:r>
              <a:rPr lang="en-US" dirty="0">
                <a:solidFill>
                  <a:srgbClr val="333333"/>
                </a:solidFill>
              </a:rPr>
              <a:t> </a:t>
            </a:r>
            <a:endParaRPr lang="en-US" dirty="0" smtClean="0">
              <a:solidFill>
                <a:srgbClr val="333333"/>
              </a:solidFill>
            </a:endParaRPr>
          </a:p>
          <a:p>
            <a:pPr>
              <a:buClrTx/>
              <a:defRPr/>
            </a:pPr>
            <a:r>
              <a:rPr lang="en-US" dirty="0" smtClean="0">
                <a:solidFill>
                  <a:srgbClr val="333333"/>
                </a:solidFill>
              </a:rPr>
              <a:t>Management meets </a:t>
            </a:r>
            <a:r>
              <a:rPr lang="en-US" dirty="0">
                <a:solidFill>
                  <a:srgbClr val="333333"/>
                </a:solidFill>
              </a:rPr>
              <a:t>to discuss </a:t>
            </a:r>
            <a:r>
              <a:rPr lang="en-US" dirty="0" smtClean="0">
                <a:solidFill>
                  <a:srgbClr val="333333"/>
                </a:solidFill>
              </a:rPr>
              <a:t>the incident</a:t>
            </a:r>
          </a:p>
          <a:p>
            <a:pPr>
              <a:buClrTx/>
              <a:defRPr/>
            </a:pPr>
            <a:r>
              <a:rPr lang="en-US" dirty="0" smtClean="0">
                <a:solidFill>
                  <a:srgbClr val="333333"/>
                </a:solidFill>
              </a:rPr>
              <a:t>Priorities include business continuity, financial </a:t>
            </a:r>
            <a:r>
              <a:rPr lang="en-US" dirty="0">
                <a:solidFill>
                  <a:srgbClr val="333333"/>
                </a:solidFill>
              </a:rPr>
              <a:t>concerns, </a:t>
            </a:r>
            <a:r>
              <a:rPr lang="en-US" dirty="0" smtClean="0">
                <a:solidFill>
                  <a:srgbClr val="333333"/>
                </a:solidFill>
              </a:rPr>
              <a:t>response coordination, and communicating with internal </a:t>
            </a:r>
            <a:r>
              <a:rPr lang="en-US" dirty="0">
                <a:solidFill>
                  <a:srgbClr val="333333"/>
                </a:solidFill>
              </a:rPr>
              <a:t>and external </a:t>
            </a:r>
            <a:r>
              <a:rPr lang="en-US" dirty="0" smtClean="0">
                <a:solidFill>
                  <a:srgbClr val="333333"/>
                </a:solidFill>
              </a:rPr>
              <a:t>stakeholders</a:t>
            </a:r>
          </a:p>
          <a:p>
            <a:pPr>
              <a:buClrTx/>
              <a:defRPr/>
            </a:pPr>
            <a:r>
              <a:rPr lang="en-US" dirty="0" smtClean="0">
                <a:solidFill>
                  <a:srgbClr val="333333"/>
                </a:solidFill>
              </a:rPr>
              <a:t>Foremost among their concerns </a:t>
            </a:r>
            <a:r>
              <a:rPr lang="en-US" dirty="0">
                <a:solidFill>
                  <a:srgbClr val="333333"/>
                </a:solidFill>
              </a:rPr>
              <a:t>is </a:t>
            </a:r>
            <a:r>
              <a:rPr lang="en-US" dirty="0" smtClean="0">
                <a:solidFill>
                  <a:srgbClr val="333333"/>
                </a:solidFill>
              </a:rPr>
              <a:t>communicating risk and the company’s response to the community</a:t>
            </a:r>
          </a:p>
          <a:p>
            <a:pPr>
              <a:buClrTx/>
              <a:defRPr/>
            </a:pPr>
            <a:r>
              <a:rPr lang="en-US" dirty="0" smtClean="0">
                <a:solidFill>
                  <a:srgbClr val="333333"/>
                </a:solidFill>
              </a:rPr>
              <a:t>Management reports the incident to </a:t>
            </a:r>
            <a:r>
              <a:rPr lang="en-US" dirty="0">
                <a:solidFill>
                  <a:srgbClr val="333333"/>
                </a:solidFill>
              </a:rPr>
              <a:t>law </a:t>
            </a:r>
            <a:r>
              <a:rPr lang="en-US" dirty="0" smtClean="0">
                <a:solidFill>
                  <a:srgbClr val="333333"/>
                </a:solidFill>
              </a:rPr>
              <a:t>enforcement</a:t>
            </a:r>
            <a:endParaRPr lang="en-US" dirty="0">
              <a:solidFill>
                <a:srgbClr val="333333"/>
              </a:solidFill>
            </a:endParaRPr>
          </a:p>
        </p:txBody>
      </p:sp>
      <p:sp>
        <p:nvSpPr>
          <p:cNvPr id="33797"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left)">
                                      <p:cBhvr>
                                        <p:cTn id="12" dur="500"/>
                                        <p:tgtEl>
                                          <p:spTgt spid="92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220">
                                            <p:txEl>
                                              <p:pRg st="3" end="3"/>
                                            </p:txEl>
                                          </p:spTgt>
                                        </p:tgtEl>
                                        <p:attrNameLst>
                                          <p:attrName>style.visibility</p:attrName>
                                        </p:attrNameLst>
                                      </p:cBhvr>
                                      <p:to>
                                        <p:strVal val="visible"/>
                                      </p:to>
                                    </p:set>
                                    <p:animEffect transition="in" filter="wipe(left)">
                                      <p:cBhvr>
                                        <p:cTn id="17" dur="500"/>
                                        <p:tgtEl>
                                          <p:spTgt spid="922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220">
                                            <p:txEl>
                                              <p:pRg st="4" end="4"/>
                                            </p:txEl>
                                          </p:spTgt>
                                        </p:tgtEl>
                                        <p:attrNameLst>
                                          <p:attrName>style.visibility</p:attrName>
                                        </p:attrNameLst>
                                      </p:cBhvr>
                                      <p:to>
                                        <p:strVal val="visible"/>
                                      </p:to>
                                    </p:set>
                                    <p:animEffect transition="in" filter="wipe(left)">
                                      <p:cBhvr>
                                        <p:cTn id="22" dur="500"/>
                                        <p:tgtEl>
                                          <p:spTgt spid="922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p>
            <a:fld id="{45E5C4A4-CB8F-4EB4-874F-0D30BCB4F51B}" type="slidenum">
              <a:rPr lang="en-US" smtClean="0"/>
              <a:pPr/>
              <a:t>35</a:t>
            </a:fld>
            <a:endParaRPr lang="en-US" smtClean="0"/>
          </a:p>
        </p:txBody>
      </p:sp>
      <p:sp>
        <p:nvSpPr>
          <p:cNvPr id="34819" name="Rectangle 2"/>
          <p:cNvSpPr>
            <a:spLocks noGrp="1" noChangeArrowheads="1"/>
          </p:cNvSpPr>
          <p:nvPr>
            <p:ph type="title"/>
          </p:nvPr>
        </p:nvSpPr>
        <p:spPr>
          <a:xfrm>
            <a:off x="0" y="0"/>
            <a:ext cx="9144000" cy="723900"/>
          </a:xfrm>
        </p:spPr>
        <p:txBody>
          <a:bodyPr anchor="t"/>
          <a:lstStyle/>
          <a:p>
            <a:pPr algn="ctr"/>
            <a:r>
              <a:rPr lang="en-US" dirty="0" smtClean="0"/>
              <a:t>Day 7: The New Muscle</a:t>
            </a:r>
            <a:br>
              <a:rPr lang="en-US" dirty="0" smtClean="0"/>
            </a:br>
            <a:r>
              <a:rPr lang="en-US" dirty="0" smtClean="0"/>
              <a:t/>
            </a:r>
            <a:br>
              <a:rPr lang="en-US" dirty="0" smtClean="0"/>
            </a:br>
            <a:r>
              <a:rPr lang="en-US" dirty="0" smtClean="0"/>
              <a:t/>
            </a:r>
            <a:br>
              <a:rPr lang="en-US" dirty="0" smtClean="0"/>
            </a:br>
            <a:endParaRPr lang="en-US" dirty="0" smtClean="0"/>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225425" indent="-225425">
              <a:buFont typeface="Wingdings" pitchFamily="2" charset="2"/>
              <a:buNone/>
              <a:defRPr/>
            </a:pPr>
            <a:r>
              <a:rPr lang="en-US" b="1" dirty="0" smtClean="0">
                <a:solidFill>
                  <a:srgbClr val="333333"/>
                </a:solidFill>
              </a:rPr>
              <a:t>11:00 a.m.</a:t>
            </a:r>
            <a:r>
              <a:rPr lang="en-US" dirty="0" smtClean="0">
                <a:solidFill>
                  <a:srgbClr val="333333"/>
                </a:solidFill>
              </a:rPr>
              <a:t>  </a:t>
            </a:r>
          </a:p>
          <a:p>
            <a:pPr marL="225425" indent="-225425">
              <a:buClrTx/>
              <a:defRPr/>
            </a:pPr>
            <a:r>
              <a:rPr lang="en-US" dirty="0" smtClean="0">
                <a:solidFill>
                  <a:srgbClr val="333333"/>
                </a:solidFill>
              </a:rPr>
              <a:t>A </a:t>
            </a:r>
            <a:r>
              <a:rPr lang="en-US" dirty="0">
                <a:solidFill>
                  <a:srgbClr val="333333"/>
                </a:solidFill>
              </a:rPr>
              <a:t>distributed denial of service (</a:t>
            </a:r>
            <a:r>
              <a:rPr lang="en-US" dirty="0" err="1">
                <a:solidFill>
                  <a:srgbClr val="333333"/>
                </a:solidFill>
              </a:rPr>
              <a:t>DDoS</a:t>
            </a:r>
            <a:r>
              <a:rPr lang="en-US" dirty="0">
                <a:solidFill>
                  <a:srgbClr val="333333"/>
                </a:solidFill>
              </a:rPr>
              <a:t>) </a:t>
            </a:r>
            <a:r>
              <a:rPr lang="en-US" dirty="0" smtClean="0">
                <a:solidFill>
                  <a:srgbClr val="333333"/>
                </a:solidFill>
              </a:rPr>
              <a:t>attack directed </a:t>
            </a:r>
          </a:p>
          <a:p>
            <a:pPr marL="225425" indent="0">
              <a:spcBef>
                <a:spcPts val="0"/>
              </a:spcBef>
              <a:buClrTx/>
              <a:buNone/>
              <a:defRPr/>
            </a:pPr>
            <a:r>
              <a:rPr lang="en-US" dirty="0" smtClean="0">
                <a:solidFill>
                  <a:srgbClr val="333333"/>
                </a:solidFill>
              </a:rPr>
              <a:t>at your </a:t>
            </a:r>
            <a:r>
              <a:rPr lang="en-US" dirty="0">
                <a:solidFill>
                  <a:srgbClr val="333333"/>
                </a:solidFill>
              </a:rPr>
              <a:t>public-facing </a:t>
            </a:r>
            <a:r>
              <a:rPr lang="en-US" dirty="0" smtClean="0">
                <a:solidFill>
                  <a:srgbClr val="333333"/>
                </a:solidFill>
              </a:rPr>
              <a:t>Website  </a:t>
            </a:r>
          </a:p>
          <a:p>
            <a:pPr marL="225425" indent="-225425">
              <a:buClrTx/>
              <a:defRPr/>
            </a:pPr>
            <a:r>
              <a:rPr lang="en-US" dirty="0" smtClean="0">
                <a:solidFill>
                  <a:srgbClr val="333333"/>
                </a:solidFill>
              </a:rPr>
              <a:t>The </a:t>
            </a:r>
            <a:r>
              <a:rPr lang="en-US" dirty="0">
                <a:solidFill>
                  <a:srgbClr val="333333"/>
                </a:solidFill>
              </a:rPr>
              <a:t>servers become overwhelmed and cease to </a:t>
            </a:r>
            <a:r>
              <a:rPr lang="en-US" dirty="0" smtClean="0">
                <a:solidFill>
                  <a:srgbClr val="333333"/>
                </a:solidFill>
              </a:rPr>
              <a:t>function for almost </a:t>
            </a:r>
            <a:r>
              <a:rPr lang="en-US" dirty="0">
                <a:solidFill>
                  <a:srgbClr val="333333"/>
                </a:solidFill>
              </a:rPr>
              <a:t>20 </a:t>
            </a:r>
            <a:r>
              <a:rPr lang="en-US" dirty="0" smtClean="0">
                <a:solidFill>
                  <a:srgbClr val="333333"/>
                </a:solidFill>
              </a:rPr>
              <a:t>hours</a:t>
            </a:r>
          </a:p>
          <a:p>
            <a:pPr marL="2968625" indent="-225425">
              <a:buClrTx/>
              <a:defRPr/>
            </a:pPr>
            <a:r>
              <a:rPr lang="en-US" dirty="0" smtClean="0">
                <a:solidFill>
                  <a:srgbClr val="333333"/>
                </a:solidFill>
              </a:rPr>
              <a:t>Employees </a:t>
            </a:r>
            <a:r>
              <a:rPr lang="en-US" dirty="0">
                <a:solidFill>
                  <a:srgbClr val="333333"/>
                </a:solidFill>
              </a:rPr>
              <a:t>receive several e-mails with </a:t>
            </a:r>
            <a:r>
              <a:rPr lang="en-US" dirty="0" smtClean="0">
                <a:solidFill>
                  <a:srgbClr val="333333"/>
                </a:solidFill>
              </a:rPr>
              <a:t>an imbedded </a:t>
            </a:r>
            <a:r>
              <a:rPr lang="en-US" dirty="0">
                <a:solidFill>
                  <a:srgbClr val="333333"/>
                </a:solidFill>
              </a:rPr>
              <a:t>digital clock </a:t>
            </a:r>
            <a:r>
              <a:rPr lang="en-US" dirty="0" smtClean="0">
                <a:solidFill>
                  <a:srgbClr val="333333"/>
                </a:solidFill>
              </a:rPr>
              <a:t>and </a:t>
            </a:r>
            <a:r>
              <a:rPr lang="en-US" dirty="0">
                <a:solidFill>
                  <a:srgbClr val="333333"/>
                </a:solidFill>
              </a:rPr>
              <a:t>the words “When Will It End?”  </a:t>
            </a:r>
            <a:endParaRPr lang="en-US" dirty="0" smtClean="0">
              <a:solidFill>
                <a:srgbClr val="333333"/>
              </a:solidFill>
            </a:endParaRPr>
          </a:p>
          <a:p>
            <a:pPr marL="2968625" indent="-225425">
              <a:buClrTx/>
              <a:defRPr/>
            </a:pPr>
            <a:r>
              <a:rPr lang="en-US" dirty="0" smtClean="0">
                <a:solidFill>
                  <a:srgbClr val="333333"/>
                </a:solidFill>
              </a:rPr>
              <a:t>While </a:t>
            </a:r>
            <a:r>
              <a:rPr lang="en-US" dirty="0">
                <a:solidFill>
                  <a:srgbClr val="333333"/>
                </a:solidFill>
              </a:rPr>
              <a:t>the </a:t>
            </a:r>
            <a:r>
              <a:rPr lang="en-US" dirty="0" err="1">
                <a:solidFill>
                  <a:srgbClr val="333333"/>
                </a:solidFill>
              </a:rPr>
              <a:t>DDoS</a:t>
            </a:r>
            <a:r>
              <a:rPr lang="en-US" dirty="0">
                <a:solidFill>
                  <a:srgbClr val="333333"/>
                </a:solidFill>
              </a:rPr>
              <a:t> attack is underway, </a:t>
            </a:r>
            <a:r>
              <a:rPr lang="en-US" dirty="0" smtClean="0">
                <a:solidFill>
                  <a:srgbClr val="333333"/>
                </a:solidFill>
              </a:rPr>
              <a:t>pop-ups </a:t>
            </a:r>
            <a:r>
              <a:rPr lang="en-US" dirty="0">
                <a:solidFill>
                  <a:srgbClr val="333333"/>
                </a:solidFill>
              </a:rPr>
              <a:t>appear on systems throughout the company with the same </a:t>
            </a:r>
            <a:r>
              <a:rPr lang="en-US" dirty="0" smtClean="0">
                <a:solidFill>
                  <a:srgbClr val="333333"/>
                </a:solidFill>
              </a:rPr>
              <a:t>message</a:t>
            </a:r>
          </a:p>
        </p:txBody>
      </p:sp>
      <p:sp>
        <p:nvSpPr>
          <p:cNvPr id="34821"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6" name="Picture 5" descr="DDOS.jpg"/>
          <p:cNvPicPr>
            <a:picLocks noChangeAspect="1"/>
          </p:cNvPicPr>
          <p:nvPr/>
        </p:nvPicPr>
        <p:blipFill>
          <a:blip r:embed="rId3" cstate="print"/>
          <a:stretch>
            <a:fillRect/>
          </a:stretch>
        </p:blipFill>
        <p:spPr>
          <a:xfrm>
            <a:off x="609600" y="3048001"/>
            <a:ext cx="2267087" cy="2819400"/>
          </a:xfrm>
          <a:prstGeom prst="rect">
            <a:avLst/>
          </a:prstGeom>
          <a:ln>
            <a:noFill/>
          </a:ln>
          <a:effectLst>
            <a:outerShdw blurRad="292100" dist="139700" dir="2700000" algn="tl" rotWithShape="0">
              <a:srgbClr val="333333">
                <a:alpha val="65000"/>
              </a:srgbClr>
            </a:outerShdw>
          </a:effectLst>
        </p:spPr>
      </p:pic>
      <p:pic>
        <p:nvPicPr>
          <p:cNvPr id="9" name="Picture 8" descr="DDOS 4.jpg"/>
          <p:cNvPicPr>
            <a:picLocks noChangeAspect="1"/>
          </p:cNvPicPr>
          <p:nvPr/>
        </p:nvPicPr>
        <p:blipFill>
          <a:blip r:embed="rId4" cstate="print"/>
          <a:stretch>
            <a:fillRect/>
          </a:stretch>
        </p:blipFill>
        <p:spPr>
          <a:xfrm>
            <a:off x="7239000" y="228600"/>
            <a:ext cx="1556919" cy="202723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down)">
                                      <p:cBhvr>
                                        <p:cTn id="7" dur="500"/>
                                        <p:tgtEl>
                                          <p:spTgt spid="9220">
                                            <p:txEl>
                                              <p:pRg st="1" end="1"/>
                                            </p:tx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220">
                                            <p:txEl>
                                              <p:pRg st="2" end="2"/>
                                            </p:txEl>
                                          </p:spTgt>
                                        </p:tgtEl>
                                        <p:attrNameLst>
                                          <p:attrName>style.visibility</p:attrName>
                                        </p:attrNameLst>
                                      </p:cBhvr>
                                      <p:to>
                                        <p:strVal val="visible"/>
                                      </p:to>
                                    </p:set>
                                    <p:animEffect transition="in" filter="wipe(down)">
                                      <p:cBhvr>
                                        <p:cTn id="11" dur="500"/>
                                        <p:tgtEl>
                                          <p:spTgt spid="9220">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9220">
                                            <p:txEl>
                                              <p:pRg st="3" end="3"/>
                                            </p:txEl>
                                          </p:spTgt>
                                        </p:tgtEl>
                                        <p:attrNameLst>
                                          <p:attrName>style.visibility</p:attrName>
                                        </p:attrNameLst>
                                      </p:cBhvr>
                                      <p:to>
                                        <p:strVal val="visible"/>
                                      </p:to>
                                    </p:set>
                                    <p:animEffect transition="in" filter="wipe(down)">
                                      <p:cBhvr>
                                        <p:cTn id="16" dur="500"/>
                                        <p:tgtEl>
                                          <p:spTgt spid="9220">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9220">
                                            <p:txEl>
                                              <p:pRg st="4" end="4"/>
                                            </p:txEl>
                                          </p:spTgt>
                                        </p:tgtEl>
                                        <p:attrNameLst>
                                          <p:attrName>style.visibility</p:attrName>
                                        </p:attrNameLst>
                                      </p:cBhvr>
                                      <p:to>
                                        <p:strVal val="visible"/>
                                      </p:to>
                                    </p:set>
                                    <p:animEffect transition="in" filter="wipe(down)">
                                      <p:cBhvr>
                                        <p:cTn id="21" dur="500"/>
                                        <p:tgtEl>
                                          <p:spTgt spid="9220">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9220">
                                            <p:txEl>
                                              <p:pRg st="5" end="5"/>
                                            </p:txEl>
                                          </p:spTgt>
                                        </p:tgtEl>
                                        <p:attrNameLst>
                                          <p:attrName>style.visibility</p:attrName>
                                        </p:attrNameLst>
                                      </p:cBhvr>
                                      <p:to>
                                        <p:strVal val="visible"/>
                                      </p:to>
                                    </p:set>
                                    <p:animEffect transition="in" filter="wipe(down)">
                                      <p:cBhvr>
                                        <p:cTn id="26" dur="500"/>
                                        <p:tgtEl>
                                          <p:spTgt spid="922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3"/>
          <p:cNvSpPr>
            <a:spLocks noGrp="1"/>
          </p:cNvSpPr>
          <p:nvPr>
            <p:ph type="sldNum" sz="quarter" idx="10"/>
          </p:nvPr>
        </p:nvSpPr>
        <p:spPr>
          <a:noFill/>
        </p:spPr>
        <p:txBody>
          <a:bodyPr/>
          <a:lstStyle/>
          <a:p>
            <a:fld id="{EB2BE29E-B5AE-49CF-9E93-5560FB5B6812}" type="slidenum">
              <a:rPr lang="en-US" smtClean="0"/>
              <a:pPr/>
              <a:t>36</a:t>
            </a:fld>
            <a:endParaRPr lang="en-US" smtClean="0"/>
          </a:p>
        </p:txBody>
      </p:sp>
      <p:sp>
        <p:nvSpPr>
          <p:cNvPr id="35843" name="Rectangle 2"/>
          <p:cNvSpPr>
            <a:spLocks noGrp="1" noChangeArrowheads="1"/>
          </p:cNvSpPr>
          <p:nvPr>
            <p:ph type="title"/>
          </p:nvPr>
        </p:nvSpPr>
        <p:spPr>
          <a:xfrm>
            <a:off x="0" y="0"/>
            <a:ext cx="9144000" cy="723900"/>
          </a:xfrm>
        </p:spPr>
        <p:txBody>
          <a:bodyPr anchor="t"/>
          <a:lstStyle/>
          <a:p>
            <a:pPr algn="ctr"/>
            <a:r>
              <a:rPr lang="en-US" dirty="0" smtClean="0"/>
              <a:t>Day 14: Sustained Response</a:t>
            </a:r>
            <a:br>
              <a:rPr lang="en-US" dirty="0" smtClean="0"/>
            </a:br>
            <a:r>
              <a:rPr lang="en-US" dirty="0" smtClean="0"/>
              <a:t/>
            </a:r>
            <a:br>
              <a:rPr lang="en-US" dirty="0" smtClean="0"/>
            </a:br>
            <a:r>
              <a:rPr lang="en-US" dirty="0" smtClean="0"/>
              <a:t/>
            </a:r>
            <a:br>
              <a:rPr lang="en-US" dirty="0" smtClean="0"/>
            </a:br>
            <a:endParaRPr lang="en-US" dirty="0" smtClean="0"/>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0" indent="0">
              <a:buFont typeface="Wingdings" pitchFamily="2" charset="2"/>
              <a:buNone/>
              <a:defRPr/>
            </a:pPr>
            <a:r>
              <a:rPr lang="en-US" b="1" dirty="0" smtClean="0">
                <a:solidFill>
                  <a:srgbClr val="333333"/>
                </a:solidFill>
              </a:rPr>
              <a:t>1:00 </a:t>
            </a:r>
            <a:r>
              <a:rPr lang="en-US" b="1" dirty="0">
                <a:solidFill>
                  <a:srgbClr val="333333"/>
                </a:solidFill>
              </a:rPr>
              <a:t>p</a:t>
            </a:r>
            <a:r>
              <a:rPr lang="en-US" b="1" dirty="0" smtClean="0">
                <a:solidFill>
                  <a:srgbClr val="333333"/>
                </a:solidFill>
              </a:rPr>
              <a:t>.m.</a:t>
            </a:r>
            <a:r>
              <a:rPr lang="en-US" dirty="0" smtClean="0">
                <a:solidFill>
                  <a:srgbClr val="333333"/>
                </a:solidFill>
              </a:rPr>
              <a:t>  </a:t>
            </a:r>
          </a:p>
          <a:p>
            <a:pPr marL="225425" indent="-225425">
              <a:buClrTx/>
              <a:defRPr/>
            </a:pPr>
            <a:r>
              <a:rPr lang="en-US" dirty="0">
                <a:solidFill>
                  <a:srgbClr val="333333"/>
                </a:solidFill>
              </a:rPr>
              <a:t>Your company has incurred, and prepares to continue to incur, a costly </a:t>
            </a:r>
            <a:r>
              <a:rPr lang="en-US" dirty="0" smtClean="0">
                <a:solidFill>
                  <a:srgbClr val="333333"/>
                </a:solidFill>
              </a:rPr>
              <a:t>attack  </a:t>
            </a:r>
          </a:p>
          <a:p>
            <a:pPr marL="225425" indent="-225425">
              <a:buClrTx/>
              <a:defRPr/>
            </a:pPr>
            <a:r>
              <a:rPr lang="en-US" dirty="0" smtClean="0">
                <a:solidFill>
                  <a:srgbClr val="333333"/>
                </a:solidFill>
              </a:rPr>
              <a:t>Company coordination </a:t>
            </a:r>
            <a:r>
              <a:rPr lang="en-US" dirty="0">
                <a:solidFill>
                  <a:srgbClr val="333333"/>
                </a:solidFill>
              </a:rPr>
              <a:t>with all partners supporting the investigation </a:t>
            </a:r>
            <a:r>
              <a:rPr lang="en-US" dirty="0" smtClean="0">
                <a:solidFill>
                  <a:srgbClr val="333333"/>
                </a:solidFill>
              </a:rPr>
              <a:t>continues</a:t>
            </a:r>
          </a:p>
          <a:p>
            <a:pPr marL="225425" indent="-225425">
              <a:buClrTx/>
              <a:defRPr/>
            </a:pPr>
            <a:r>
              <a:rPr lang="en-US" dirty="0" smtClean="0">
                <a:solidFill>
                  <a:srgbClr val="333333"/>
                </a:solidFill>
              </a:rPr>
              <a:t>Forensic and investigative efforts continues</a:t>
            </a:r>
          </a:p>
          <a:p>
            <a:pPr marL="225425" indent="-225425">
              <a:buClrTx/>
              <a:defRPr/>
            </a:pPr>
            <a:r>
              <a:rPr lang="en-US" dirty="0" smtClean="0">
                <a:solidFill>
                  <a:srgbClr val="333333"/>
                </a:solidFill>
              </a:rPr>
              <a:t>Management increases cybersecurity </a:t>
            </a:r>
            <a:r>
              <a:rPr lang="en-US" dirty="0">
                <a:solidFill>
                  <a:srgbClr val="333333"/>
                </a:solidFill>
              </a:rPr>
              <a:t>awareness training and </a:t>
            </a:r>
            <a:r>
              <a:rPr lang="en-US" dirty="0" smtClean="0">
                <a:solidFill>
                  <a:srgbClr val="333333"/>
                </a:solidFill>
              </a:rPr>
              <a:t>bolsters cybersecurity countermeasures</a:t>
            </a:r>
          </a:p>
        </p:txBody>
      </p:sp>
      <p:sp>
        <p:nvSpPr>
          <p:cNvPr id="35845"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left)">
                                      <p:cBhvr>
                                        <p:cTn id="12" dur="500"/>
                                        <p:tgtEl>
                                          <p:spTgt spid="92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220">
                                            <p:txEl>
                                              <p:pRg st="3" end="3"/>
                                            </p:txEl>
                                          </p:spTgt>
                                        </p:tgtEl>
                                        <p:attrNameLst>
                                          <p:attrName>style.visibility</p:attrName>
                                        </p:attrNameLst>
                                      </p:cBhvr>
                                      <p:to>
                                        <p:strVal val="visible"/>
                                      </p:to>
                                    </p:set>
                                    <p:animEffect transition="in" filter="wipe(left)">
                                      <p:cBhvr>
                                        <p:cTn id="17" dur="500"/>
                                        <p:tgtEl>
                                          <p:spTgt spid="922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220">
                                            <p:txEl>
                                              <p:pRg st="4" end="4"/>
                                            </p:txEl>
                                          </p:spTgt>
                                        </p:tgtEl>
                                        <p:attrNameLst>
                                          <p:attrName>style.visibility</p:attrName>
                                        </p:attrNameLst>
                                      </p:cBhvr>
                                      <p:to>
                                        <p:strVal val="visible"/>
                                      </p:to>
                                    </p:set>
                                    <p:animEffect transition="in" filter="wipe(left)">
                                      <p:cBhvr>
                                        <p:cTn id="22" dur="500"/>
                                        <p:tgtEl>
                                          <p:spTgt spid="922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3"/>
          <p:cNvSpPr>
            <a:spLocks noGrp="1"/>
          </p:cNvSpPr>
          <p:nvPr>
            <p:ph type="sldNum" sz="quarter" idx="10"/>
          </p:nvPr>
        </p:nvSpPr>
        <p:spPr>
          <a:noFill/>
        </p:spPr>
        <p:txBody>
          <a:bodyPr/>
          <a:lstStyle/>
          <a:p>
            <a:fld id="{92684EFC-D78C-4812-B96B-704B192C8342}" type="slidenum">
              <a:rPr lang="en-US" smtClean="0"/>
              <a:pPr/>
              <a:t>37</a:t>
            </a:fld>
            <a:endParaRPr lang="en-US" smtClean="0"/>
          </a:p>
        </p:txBody>
      </p:sp>
      <p:sp>
        <p:nvSpPr>
          <p:cNvPr id="36867" name="Rectangle 2"/>
          <p:cNvSpPr>
            <a:spLocks noGrp="1" noChangeArrowheads="1"/>
          </p:cNvSpPr>
          <p:nvPr>
            <p:ph type="title"/>
          </p:nvPr>
        </p:nvSpPr>
        <p:spPr>
          <a:xfrm>
            <a:off x="0" y="0"/>
            <a:ext cx="9144000" cy="723900"/>
          </a:xfrm>
        </p:spPr>
        <p:txBody>
          <a:bodyPr anchor="t"/>
          <a:lstStyle/>
          <a:p>
            <a:pPr algn="ctr"/>
            <a:r>
              <a:rPr lang="en-US" smtClean="0"/>
              <a:t>Day 28: Containment</a:t>
            </a:r>
            <a:br>
              <a:rPr lang="en-US" smtClean="0"/>
            </a:br>
            <a:r>
              <a:rPr lang="en-US" smtClean="0"/>
              <a:t/>
            </a:r>
            <a:br>
              <a:rPr lang="en-US" smtClean="0"/>
            </a:br>
            <a:r>
              <a:rPr lang="en-US" smtClean="0"/>
              <a:t/>
            </a:r>
            <a:br>
              <a:rPr lang="en-US" smtClean="0"/>
            </a:br>
            <a:endParaRPr lang="en-US" smtClean="0"/>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3319463" indent="-182563">
              <a:buFont typeface="Wingdings" pitchFamily="2" charset="2"/>
              <a:buNone/>
              <a:defRPr/>
            </a:pPr>
            <a:r>
              <a:rPr lang="en-US" b="1" dirty="0" smtClean="0">
                <a:solidFill>
                  <a:srgbClr val="333333"/>
                </a:solidFill>
              </a:rPr>
              <a:t>9:00 a.m.</a:t>
            </a:r>
            <a:r>
              <a:rPr lang="en-US" dirty="0" smtClean="0">
                <a:solidFill>
                  <a:srgbClr val="333333"/>
                </a:solidFill>
              </a:rPr>
              <a:t>  </a:t>
            </a:r>
          </a:p>
          <a:p>
            <a:pPr marL="3376613" indent="-239713">
              <a:buClrTx/>
              <a:defRPr/>
            </a:pPr>
            <a:r>
              <a:rPr lang="en-US" dirty="0" smtClean="0">
                <a:solidFill>
                  <a:srgbClr val="333333"/>
                </a:solidFill>
              </a:rPr>
              <a:t>Though the attack appears to have been mitigated, further forensics continue  </a:t>
            </a:r>
          </a:p>
          <a:p>
            <a:pPr marL="3376613" indent="-239713">
              <a:buClrTx/>
              <a:defRPr/>
            </a:pPr>
            <a:r>
              <a:rPr lang="en-US" dirty="0" smtClean="0">
                <a:solidFill>
                  <a:srgbClr val="333333"/>
                </a:solidFill>
              </a:rPr>
              <a:t>Law </a:t>
            </a:r>
            <a:r>
              <a:rPr lang="en-US" dirty="0">
                <a:solidFill>
                  <a:srgbClr val="333333"/>
                </a:solidFill>
              </a:rPr>
              <a:t>enforcement authorities </a:t>
            </a:r>
            <a:r>
              <a:rPr lang="en-US" dirty="0" smtClean="0">
                <a:solidFill>
                  <a:srgbClr val="333333"/>
                </a:solidFill>
              </a:rPr>
              <a:t>work to identify and prosecute </a:t>
            </a:r>
            <a:r>
              <a:rPr lang="en-US" dirty="0">
                <a:solidFill>
                  <a:srgbClr val="333333"/>
                </a:solidFill>
              </a:rPr>
              <a:t>the perpetrators of the </a:t>
            </a:r>
            <a:r>
              <a:rPr lang="en-US" dirty="0" smtClean="0">
                <a:solidFill>
                  <a:srgbClr val="333333"/>
                </a:solidFill>
              </a:rPr>
              <a:t>attack</a:t>
            </a:r>
          </a:p>
        </p:txBody>
      </p:sp>
      <p:sp>
        <p:nvSpPr>
          <p:cNvPr id="36869"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pic>
        <p:nvPicPr>
          <p:cNvPr id="6" name="Picture 5" descr="forensic.jpg"/>
          <p:cNvPicPr>
            <a:picLocks noChangeAspect="1"/>
          </p:cNvPicPr>
          <p:nvPr/>
        </p:nvPicPr>
        <p:blipFill>
          <a:blip r:embed="rId3" cstate="print"/>
          <a:stretch>
            <a:fillRect/>
          </a:stretch>
        </p:blipFill>
        <p:spPr>
          <a:xfrm>
            <a:off x="762000" y="1600200"/>
            <a:ext cx="2599544" cy="30494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220">
                                            <p:txEl>
                                              <p:pRg st="1" end="1"/>
                                            </p:txEl>
                                          </p:spTgt>
                                        </p:tgtEl>
                                        <p:attrNameLst>
                                          <p:attrName>style.visibility</p:attrName>
                                        </p:attrNameLst>
                                      </p:cBhvr>
                                      <p:to>
                                        <p:strVal val="visible"/>
                                      </p:to>
                                    </p:set>
                                    <p:animEffect transition="in" filter="wipe(left)">
                                      <p:cBhvr>
                                        <p:cTn id="7" dur="500"/>
                                        <p:tgtEl>
                                          <p:spTgt spid="92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220">
                                            <p:txEl>
                                              <p:pRg st="2" end="2"/>
                                            </p:txEl>
                                          </p:spTgt>
                                        </p:tgtEl>
                                        <p:attrNameLst>
                                          <p:attrName>style.visibility</p:attrName>
                                        </p:attrNameLst>
                                      </p:cBhvr>
                                      <p:to>
                                        <p:strVal val="visible"/>
                                      </p:to>
                                    </p:set>
                                    <p:animEffect transition="in" filter="wipe(left)">
                                      <p:cBhvr>
                                        <p:cTn id="12" dur="500"/>
                                        <p:tgtEl>
                                          <p:spTgt spid="922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3"/>
          <p:cNvSpPr>
            <a:spLocks noGrp="1"/>
          </p:cNvSpPr>
          <p:nvPr>
            <p:ph type="sldNum" sz="quarter" idx="10"/>
          </p:nvPr>
        </p:nvSpPr>
        <p:spPr>
          <a:noFill/>
        </p:spPr>
        <p:txBody>
          <a:bodyPr/>
          <a:lstStyle/>
          <a:p>
            <a:fld id="{1704A606-3BA5-4D19-BB0D-A406E3E93D35}" type="slidenum">
              <a:rPr lang="en-US" smtClean="0"/>
              <a:pPr/>
              <a:t>38</a:t>
            </a:fld>
            <a:endParaRPr lang="en-US" smtClean="0"/>
          </a:p>
        </p:txBody>
      </p:sp>
      <p:sp>
        <p:nvSpPr>
          <p:cNvPr id="37891" name="Rectangle 2"/>
          <p:cNvSpPr>
            <a:spLocks noGrp="1" noChangeArrowheads="1"/>
          </p:cNvSpPr>
          <p:nvPr>
            <p:ph type="title"/>
          </p:nvPr>
        </p:nvSpPr>
        <p:spPr>
          <a:xfrm>
            <a:off x="0" y="0"/>
            <a:ext cx="9144000" cy="723900"/>
          </a:xfrm>
        </p:spPr>
        <p:txBody>
          <a:bodyPr anchor="t"/>
          <a:lstStyle/>
          <a:p>
            <a:pPr algn="ctr"/>
            <a:r>
              <a:rPr lang="en-US" sz="3200" dirty="0" smtClean="0"/>
              <a:t>Day 365: </a:t>
            </a:r>
            <a:r>
              <a:rPr lang="en-US" sz="3200" dirty="0" err="1" smtClean="0"/>
              <a:t>BlackMagic</a:t>
            </a:r>
            <a:r>
              <a:rPr lang="en-US" sz="3200" dirty="0" smtClean="0"/>
              <a:t>, </a:t>
            </a:r>
            <a:r>
              <a:rPr lang="en-US" sz="3200" dirty="0" err="1" smtClean="0"/>
              <a:t>Botnets</a:t>
            </a:r>
            <a:r>
              <a:rPr lang="en-US" sz="3200" dirty="0" smtClean="0"/>
              <a:t>, and an Indictment</a:t>
            </a:r>
            <a:br>
              <a:rPr lang="en-US" sz="3200" dirty="0" smtClean="0"/>
            </a:br>
            <a:r>
              <a:rPr lang="en-US" dirty="0" smtClean="0"/>
              <a:t/>
            </a:r>
            <a:br>
              <a:rPr lang="en-US" dirty="0" smtClean="0"/>
            </a:br>
            <a:endParaRPr lang="en-US" dirty="0" smtClean="0"/>
          </a:p>
        </p:txBody>
      </p:sp>
      <p:sp>
        <p:nvSpPr>
          <p:cNvPr id="37893"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
        <p:nvSpPr>
          <p:cNvPr id="9" name="Rectangle 3"/>
          <p:cNvSpPr txBox="1">
            <a:spLocks noChangeArrowheads="1"/>
          </p:cNvSpPr>
          <p:nvPr/>
        </p:nvSpPr>
        <p:spPr bwMode="auto">
          <a:xfrm>
            <a:off x="228600" y="762000"/>
            <a:ext cx="8915400" cy="5105400"/>
          </a:xfrm>
          <a:prstGeom prst="rect">
            <a:avLst/>
          </a:prstGeom>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60000"/>
              </a:spcBef>
              <a:spcAft>
                <a:spcPct val="0"/>
              </a:spcAft>
              <a:buClr>
                <a:srgbClr val="B0B1B3"/>
              </a:buClr>
              <a:buSzTx/>
              <a:buFont typeface="Wingdings" pitchFamily="2" charset="2"/>
              <a:buNone/>
              <a:tabLst/>
              <a:defRPr/>
            </a:pPr>
            <a:r>
              <a:rPr kumimoji="0" lang="en-US" sz="2200" b="1" i="0" u="none" strike="noStrike" kern="0" cap="none" spc="0" normalizeH="0" baseline="0" noProof="0" dirty="0" smtClean="0">
                <a:ln>
                  <a:noFill/>
                </a:ln>
                <a:solidFill>
                  <a:srgbClr val="333333"/>
                </a:solidFill>
                <a:effectLst/>
                <a:uLnTx/>
                <a:uFillTx/>
                <a:latin typeface="+mn-lt"/>
                <a:ea typeface="+mn-ea"/>
                <a:cs typeface="+mn-cs"/>
              </a:rPr>
              <a:t>9:00 a.m.</a:t>
            </a:r>
            <a:r>
              <a:rPr kumimoji="0" lang="en-US" sz="2200" b="0" i="0" u="none" strike="noStrike" kern="0" cap="none" spc="0" normalizeH="0" baseline="0" noProof="0" dirty="0" smtClean="0">
                <a:ln>
                  <a:noFill/>
                </a:ln>
                <a:solidFill>
                  <a:srgbClr val="333333"/>
                </a:solidFill>
                <a:effectLst/>
                <a:uLnTx/>
                <a:uFillTx/>
                <a:latin typeface="+mn-lt"/>
                <a:ea typeface="+mn-ea"/>
                <a:cs typeface="+mn-cs"/>
              </a:rPr>
              <a:t>  </a:t>
            </a:r>
          </a:p>
          <a:p>
            <a:pPr marL="225425" lvl="0" indent="-225425">
              <a:spcBef>
                <a:spcPct val="60000"/>
              </a:spcBef>
              <a:buFont typeface="Wingdings" pitchFamily="2" charset="2"/>
              <a:buChar char="§"/>
              <a:defRPr/>
            </a:pPr>
            <a:r>
              <a:rPr kumimoji="0" lang="en-US" sz="2200" b="0" i="0" u="none" strike="noStrike" kern="0" cap="none" spc="0" normalizeH="0" baseline="0" noProof="0" dirty="0" smtClean="0">
                <a:ln>
                  <a:noFill/>
                </a:ln>
                <a:solidFill>
                  <a:srgbClr val="333333"/>
                </a:solidFill>
                <a:effectLst/>
                <a:uLnTx/>
                <a:uFillTx/>
                <a:latin typeface="+mn-lt"/>
                <a:ea typeface="+mn-ea"/>
                <a:cs typeface="+mn-cs"/>
              </a:rPr>
              <a:t>A joint effort has led to the indictment of one member of the environment activist </a:t>
            </a:r>
            <a:r>
              <a:rPr kumimoji="0" lang="en-US" sz="2200" i="0" u="none" strike="noStrike" kern="0" cap="none" spc="0" normalizeH="0" baseline="0" noProof="0" dirty="0" smtClean="0">
                <a:ln>
                  <a:noFill/>
                </a:ln>
                <a:solidFill>
                  <a:srgbClr val="333333"/>
                </a:solidFill>
                <a:effectLst/>
                <a:uLnTx/>
                <a:uFillTx/>
                <a:latin typeface="+mn-lt"/>
                <a:ea typeface="+mn-ea"/>
                <a:cs typeface="+mn-cs"/>
              </a:rPr>
              <a:t>group </a:t>
            </a:r>
            <a:r>
              <a:rPr lang="en-US" sz="2200" dirty="0" smtClean="0">
                <a:solidFill>
                  <a:srgbClr val="333333"/>
                </a:solidFill>
                <a:latin typeface="+mn-lt"/>
              </a:rPr>
              <a:t>FERRET (Federation of Enraged Really Radical Environmental Terrorists)</a:t>
            </a:r>
            <a:endParaRPr kumimoji="0" lang="en-US" sz="2200" i="0" u="none" strike="noStrike" kern="0" cap="none" spc="0" normalizeH="0" baseline="0" noProof="0" dirty="0" smtClean="0">
              <a:ln>
                <a:noFill/>
              </a:ln>
              <a:solidFill>
                <a:srgbClr val="333333"/>
              </a:solidFill>
              <a:effectLst/>
              <a:uLnTx/>
              <a:uFillTx/>
              <a:latin typeface="+mn-lt"/>
              <a:ea typeface="+mn-ea"/>
              <a:cs typeface="+mn-cs"/>
            </a:endParaRPr>
          </a:p>
          <a:p>
            <a:pPr marL="225425" marR="0" lvl="0" indent="-225425" algn="l" defTabSz="914400" rtl="0" eaLnBrk="0" fontAlgn="base" latinLnBrk="0" hangingPunct="0">
              <a:lnSpc>
                <a:spcPct val="100000"/>
              </a:lnSpc>
              <a:spcBef>
                <a:spcPct val="60000"/>
              </a:spcBef>
              <a:spcAft>
                <a:spcPct val="0"/>
              </a:spcAft>
              <a:buClrTx/>
              <a:buSzTx/>
              <a:buFont typeface="Wingdings" pitchFamily="2" charset="2"/>
              <a:buChar char="§"/>
              <a:tabLst/>
              <a:defRPr/>
            </a:pPr>
            <a:r>
              <a:rPr kumimoji="0" lang="en-US" sz="2200" b="0" i="0" u="none" strike="noStrike" kern="0" cap="none" spc="0" normalizeH="0" baseline="0" noProof="0" dirty="0" smtClean="0">
                <a:ln>
                  <a:noFill/>
                </a:ln>
                <a:solidFill>
                  <a:srgbClr val="333333"/>
                </a:solidFill>
                <a:effectLst/>
                <a:uLnTx/>
                <a:uFillTx/>
                <a:latin typeface="+mn-lt"/>
                <a:ea typeface="+mn-ea"/>
                <a:cs typeface="+mn-cs"/>
              </a:rPr>
              <a:t>FERRET exploited vulnerabilities in employees’ </a:t>
            </a:r>
            <a:r>
              <a:rPr kumimoji="0" lang="en-US" sz="2200" b="0" i="0" u="none" strike="noStrike" kern="0" cap="none" spc="0" normalizeH="0" baseline="0" noProof="0" dirty="0" err="1" smtClean="0">
                <a:ln>
                  <a:noFill/>
                </a:ln>
                <a:solidFill>
                  <a:srgbClr val="333333"/>
                </a:solidFill>
                <a:effectLst/>
                <a:uLnTx/>
                <a:uFillTx/>
                <a:latin typeface="+mn-lt"/>
                <a:ea typeface="+mn-ea"/>
                <a:cs typeface="+mn-cs"/>
              </a:rPr>
              <a:t>smartphones</a:t>
            </a:r>
            <a:r>
              <a:rPr kumimoji="0" lang="en-US" sz="2200" b="0" i="0" u="none" strike="noStrike" kern="0" cap="none" spc="0" normalizeH="0" baseline="0" noProof="0" dirty="0" smtClean="0">
                <a:ln>
                  <a:noFill/>
                </a:ln>
                <a:solidFill>
                  <a:srgbClr val="333333"/>
                </a:solidFill>
                <a:effectLst/>
                <a:uLnTx/>
                <a:uFillTx/>
                <a:latin typeface="+mn-lt"/>
                <a:ea typeface="+mn-ea"/>
                <a:cs typeface="+mn-cs"/>
              </a:rPr>
              <a:t> to install their </a:t>
            </a:r>
            <a:r>
              <a:rPr kumimoji="0" lang="en-US" sz="2200" b="0" i="0" u="none" strike="noStrike" kern="0" cap="none" spc="0" normalizeH="0" baseline="0" noProof="0" dirty="0" err="1" smtClean="0">
                <a:ln>
                  <a:noFill/>
                </a:ln>
                <a:solidFill>
                  <a:srgbClr val="333333"/>
                </a:solidFill>
                <a:effectLst/>
                <a:uLnTx/>
                <a:uFillTx/>
                <a:latin typeface="+mn-lt"/>
                <a:ea typeface="+mn-ea"/>
                <a:cs typeface="+mn-cs"/>
              </a:rPr>
              <a:t>BlackMagic</a:t>
            </a:r>
            <a:r>
              <a:rPr kumimoji="0" lang="en-US" sz="2200" b="0" i="0" u="none" strike="noStrike" kern="0" cap="none" spc="0" normalizeH="0" baseline="0" noProof="0" dirty="0" smtClean="0">
                <a:ln>
                  <a:noFill/>
                </a:ln>
                <a:solidFill>
                  <a:srgbClr val="333333"/>
                </a:solidFill>
                <a:effectLst/>
                <a:uLnTx/>
                <a:uFillTx/>
                <a:latin typeface="+mn-lt"/>
                <a:ea typeface="+mn-ea"/>
                <a:cs typeface="+mn-cs"/>
              </a:rPr>
              <a:t> malware in the company’s systems</a:t>
            </a:r>
          </a:p>
          <a:p>
            <a:pPr marL="225425" marR="0" lvl="0" indent="-225425" algn="l" defTabSz="914400" rtl="0" eaLnBrk="0" fontAlgn="base" latinLnBrk="0" hangingPunct="0">
              <a:lnSpc>
                <a:spcPct val="100000"/>
              </a:lnSpc>
              <a:spcBef>
                <a:spcPct val="60000"/>
              </a:spcBef>
              <a:spcAft>
                <a:spcPct val="0"/>
              </a:spcAft>
              <a:buClrTx/>
              <a:buSzTx/>
              <a:buFont typeface="Wingdings" pitchFamily="2" charset="2"/>
              <a:buChar char="§"/>
              <a:tabLst/>
              <a:defRPr/>
            </a:pPr>
            <a:r>
              <a:rPr kumimoji="0" lang="en-US" sz="2200" b="0" i="0" u="none" strike="noStrike" kern="0" cap="none" spc="0" normalizeH="0" baseline="0" noProof="0" dirty="0" smtClean="0">
                <a:ln>
                  <a:noFill/>
                </a:ln>
                <a:solidFill>
                  <a:srgbClr val="333333"/>
                </a:solidFill>
                <a:effectLst/>
                <a:uLnTx/>
                <a:uFillTx/>
                <a:latin typeface="+mn-lt"/>
                <a:ea typeface="+mn-ea"/>
                <a:cs typeface="+mn-cs"/>
              </a:rPr>
              <a:t>FERRET</a:t>
            </a:r>
            <a:r>
              <a:rPr kumimoji="0" lang="en-US" sz="2200" b="0" i="0" u="none" strike="noStrike" kern="0" cap="none" spc="0" normalizeH="0" noProof="0" dirty="0" smtClean="0">
                <a:ln>
                  <a:noFill/>
                </a:ln>
                <a:solidFill>
                  <a:srgbClr val="333333"/>
                </a:solidFill>
                <a:effectLst/>
                <a:uLnTx/>
                <a:uFillTx/>
                <a:latin typeface="+mn-lt"/>
                <a:ea typeface="+mn-ea"/>
                <a:cs typeface="+mn-cs"/>
              </a:rPr>
              <a:t> </a:t>
            </a:r>
            <a:r>
              <a:rPr kumimoji="0" lang="en-US" sz="2200" b="0" i="0" u="none" strike="noStrike" kern="0" cap="none" spc="0" normalizeH="0" baseline="0" noProof="0" dirty="0" smtClean="0">
                <a:ln>
                  <a:noFill/>
                </a:ln>
                <a:solidFill>
                  <a:srgbClr val="333333"/>
                </a:solidFill>
                <a:effectLst/>
                <a:uLnTx/>
                <a:uFillTx/>
                <a:latin typeface="+mn-lt"/>
                <a:ea typeface="+mn-ea"/>
                <a:cs typeface="+mn-cs"/>
              </a:rPr>
              <a:t>used </a:t>
            </a:r>
            <a:r>
              <a:rPr kumimoji="0" lang="en-US" sz="2200" b="0" i="0" u="none" strike="noStrike" kern="0" cap="none" spc="0" normalizeH="0" baseline="0" noProof="0" dirty="0" err="1" smtClean="0">
                <a:ln>
                  <a:noFill/>
                </a:ln>
                <a:solidFill>
                  <a:srgbClr val="333333"/>
                </a:solidFill>
                <a:effectLst/>
                <a:uLnTx/>
                <a:uFillTx/>
                <a:latin typeface="+mn-lt"/>
                <a:ea typeface="+mn-ea"/>
                <a:cs typeface="+mn-cs"/>
              </a:rPr>
              <a:t>Botnets</a:t>
            </a:r>
            <a:r>
              <a:rPr kumimoji="0" lang="en-US" sz="2200" b="0" i="0" u="none" strike="noStrike" kern="0" cap="none" spc="0" normalizeH="0" baseline="0" noProof="0" dirty="0" smtClean="0">
                <a:ln>
                  <a:noFill/>
                </a:ln>
                <a:solidFill>
                  <a:srgbClr val="333333"/>
                </a:solidFill>
                <a:effectLst/>
                <a:uLnTx/>
                <a:uFillTx/>
                <a:latin typeface="+mn-lt"/>
                <a:ea typeface="+mn-ea"/>
                <a:cs typeface="+mn-cs"/>
              </a:rPr>
              <a:t> for the </a:t>
            </a:r>
            <a:r>
              <a:rPr kumimoji="0" lang="en-US" sz="2200" b="0" i="0" u="none" strike="noStrike" kern="0" cap="none" spc="0" normalizeH="0" baseline="0" noProof="0" dirty="0" err="1" smtClean="0">
                <a:ln>
                  <a:noFill/>
                </a:ln>
                <a:solidFill>
                  <a:srgbClr val="333333"/>
                </a:solidFill>
                <a:effectLst/>
                <a:uLnTx/>
                <a:uFillTx/>
                <a:latin typeface="+mn-lt"/>
                <a:ea typeface="+mn-ea"/>
                <a:cs typeface="+mn-cs"/>
              </a:rPr>
              <a:t>DDoS</a:t>
            </a:r>
            <a:r>
              <a:rPr kumimoji="0" lang="en-US" sz="2200" b="0" i="0" u="none" strike="noStrike" kern="0" cap="none" spc="0" normalizeH="0" baseline="0" noProof="0" dirty="0" smtClean="0">
                <a:ln>
                  <a:noFill/>
                </a:ln>
                <a:solidFill>
                  <a:srgbClr val="333333"/>
                </a:solidFill>
                <a:effectLst/>
                <a:uLnTx/>
                <a:uFillTx/>
                <a:latin typeface="+mn-lt"/>
                <a:ea typeface="+mn-ea"/>
                <a:cs typeface="+mn-cs"/>
              </a:rPr>
              <a:t> attack against your company</a:t>
            </a:r>
          </a:p>
          <a:p>
            <a:pPr marL="225425" lvl="0" indent="-225425">
              <a:spcBef>
                <a:spcPct val="60000"/>
              </a:spcBef>
              <a:buFont typeface="Wingdings" pitchFamily="2" charset="2"/>
              <a:buChar char="§"/>
              <a:defRPr/>
            </a:pPr>
            <a:r>
              <a:rPr kumimoji="0" lang="en-US" sz="2200" b="0" i="0" u="none" strike="noStrike" kern="0" cap="none" spc="0" normalizeH="0" baseline="0" noProof="0" dirty="0" smtClean="0">
                <a:ln>
                  <a:noFill/>
                </a:ln>
                <a:solidFill>
                  <a:srgbClr val="333333"/>
                </a:solidFill>
                <a:effectLst/>
                <a:uLnTx/>
                <a:uFillTx/>
                <a:latin typeface="+mn-lt"/>
                <a:ea typeface="+mn-ea"/>
                <a:cs typeface="+mn-cs"/>
              </a:rPr>
              <a:t>The trial is expected to last 90 days, and even if successful, experts agree it will not greatly reduce the </a:t>
            </a:r>
            <a:r>
              <a:rPr lang="en-US" sz="2200" dirty="0" smtClean="0">
                <a:solidFill>
                  <a:srgbClr val="333333"/>
                </a:solidFill>
              </a:rPr>
              <a:t>FERRET’s </a:t>
            </a:r>
            <a:r>
              <a:rPr kumimoji="0" lang="en-US" sz="2200" b="0" i="0" u="none" strike="noStrike" kern="0" cap="none" spc="0" normalizeH="0" baseline="0" noProof="0" dirty="0" smtClean="0">
                <a:ln>
                  <a:noFill/>
                </a:ln>
                <a:solidFill>
                  <a:srgbClr val="333333"/>
                </a:solidFill>
                <a:effectLst/>
                <a:uLnTx/>
                <a:uFillTx/>
                <a:latin typeface="+mn-lt"/>
                <a:ea typeface="+mn-ea"/>
                <a:cs typeface="+mn-cs"/>
              </a:rPr>
              <a:t>capabilities for further attacks </a:t>
            </a:r>
          </a:p>
          <a:p>
            <a:pPr marL="173038" marR="0" lvl="0" indent="-173038" algn="l" defTabSz="914400" rtl="0" eaLnBrk="0" fontAlgn="base" latinLnBrk="0" hangingPunct="0">
              <a:lnSpc>
                <a:spcPct val="100000"/>
              </a:lnSpc>
              <a:spcBef>
                <a:spcPct val="60000"/>
              </a:spcBef>
              <a:spcAft>
                <a:spcPct val="0"/>
              </a:spcAft>
              <a:buClr>
                <a:srgbClr val="B0B1B3"/>
              </a:buClr>
              <a:buSzTx/>
              <a:buFont typeface="Wingdings" pitchFamily="2" charset="2"/>
              <a:buChar char="§"/>
              <a:tabLst/>
              <a:defRPr/>
            </a:pPr>
            <a:endParaRPr kumimoji="0" lang="en-US" sz="2200" b="0" i="0" u="none" strike="noStrike" kern="0" cap="none" spc="0" normalizeH="0" baseline="0" noProof="0" dirty="0" smtClean="0">
              <a:ln>
                <a:noFill/>
              </a:ln>
              <a:solidFill>
                <a:srgbClr val="333333"/>
              </a:solidFill>
              <a:effectLst/>
              <a:uLnTx/>
              <a:uFillTx/>
              <a:latin typeface="+mn-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animEffect transition="in" filter="wipe(down)">
                                      <p:cBhvr>
                                        <p:cTn id="7" dur="500"/>
                                        <p:tgtEl>
                                          <p:spTgt spid="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9">
                                            <p:txEl>
                                              <p:pRg st="2" end="2"/>
                                            </p:txEl>
                                          </p:spTgt>
                                        </p:tgtEl>
                                        <p:attrNameLst>
                                          <p:attrName>style.visibility</p:attrName>
                                        </p:attrNameLst>
                                      </p:cBhvr>
                                      <p:to>
                                        <p:strVal val="visible"/>
                                      </p:to>
                                    </p:set>
                                    <p:animEffect transition="in" filter="wipe(down)">
                                      <p:cBhvr>
                                        <p:cTn id="12" dur="500"/>
                                        <p:tgtEl>
                                          <p:spTgt spid="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animEffect transition="in" filter="wipe(down)">
                                      <p:cBhvr>
                                        <p:cTn id="17" dur="500"/>
                                        <p:tgtEl>
                                          <p:spTgt spid="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9">
                                            <p:txEl>
                                              <p:pRg st="4" end="4"/>
                                            </p:txEl>
                                          </p:spTgt>
                                        </p:tgtEl>
                                        <p:attrNameLst>
                                          <p:attrName>style.visibility</p:attrName>
                                        </p:attrNameLst>
                                      </p:cBhvr>
                                      <p:to>
                                        <p:strVal val="visible"/>
                                      </p:to>
                                    </p:set>
                                    <p:animEffect transition="in" filter="wipe(down)">
                                      <p:cBhvr>
                                        <p:cTn id="22"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3"/>
          <p:cNvSpPr>
            <a:spLocks noGrp="1"/>
          </p:cNvSpPr>
          <p:nvPr>
            <p:ph type="sldNum" sz="quarter" idx="10"/>
          </p:nvPr>
        </p:nvSpPr>
        <p:spPr>
          <a:noFill/>
        </p:spPr>
        <p:txBody>
          <a:bodyPr/>
          <a:lstStyle/>
          <a:p>
            <a:fld id="{6F0BBA1C-732A-4583-B799-81567860A133}" type="slidenum">
              <a:rPr lang="en-US" smtClean="0"/>
              <a:pPr/>
              <a:t>39</a:t>
            </a:fld>
            <a:endParaRPr lang="en-US" smtClean="0"/>
          </a:p>
        </p:txBody>
      </p:sp>
      <p:sp>
        <p:nvSpPr>
          <p:cNvPr id="38915" name="Rectangle 2"/>
          <p:cNvSpPr>
            <a:spLocks noGrp="1" noChangeArrowheads="1"/>
          </p:cNvSpPr>
          <p:nvPr>
            <p:ph type="title"/>
          </p:nvPr>
        </p:nvSpPr>
        <p:spPr>
          <a:xfrm>
            <a:off x="0" y="15875"/>
            <a:ext cx="9144000" cy="723900"/>
          </a:xfrm>
        </p:spPr>
        <p:txBody>
          <a:bodyPr anchor="t"/>
          <a:lstStyle/>
          <a:p>
            <a:pPr algn="ctr"/>
            <a:r>
              <a:rPr lang="en-US" dirty="0" smtClean="0"/>
              <a:t>Module 2 Questions:</a:t>
            </a:r>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457200" indent="-457200">
              <a:buClr>
                <a:srgbClr val="333333"/>
              </a:buClr>
              <a:buFont typeface="+mj-lt"/>
              <a:buAutoNum type="arabicPeriod"/>
              <a:defRPr/>
            </a:pPr>
            <a:r>
              <a:rPr lang="en-US" dirty="0">
                <a:solidFill>
                  <a:srgbClr val="333333"/>
                </a:solidFill>
              </a:rPr>
              <a:t>Are there any existing </a:t>
            </a:r>
            <a:r>
              <a:rPr lang="en-US" dirty="0" smtClean="0">
                <a:solidFill>
                  <a:srgbClr val="333333"/>
                </a:solidFill>
              </a:rPr>
              <a:t>procedures </a:t>
            </a:r>
            <a:r>
              <a:rPr lang="en-US" dirty="0">
                <a:solidFill>
                  <a:srgbClr val="333333"/>
                </a:solidFill>
              </a:rPr>
              <a:t>in place to guide you on how to respond to such event?</a:t>
            </a:r>
          </a:p>
          <a:p>
            <a:pPr marL="457200" indent="-457200">
              <a:buClr>
                <a:srgbClr val="333333"/>
              </a:buClr>
              <a:buFont typeface="+mj-lt"/>
              <a:buAutoNum type="arabicPeriod"/>
              <a:defRPr/>
            </a:pPr>
            <a:r>
              <a:rPr lang="en-US" dirty="0" smtClean="0">
                <a:solidFill>
                  <a:srgbClr val="333333"/>
                </a:solidFill>
              </a:rPr>
              <a:t>Who </a:t>
            </a:r>
            <a:r>
              <a:rPr lang="en-US" dirty="0">
                <a:solidFill>
                  <a:srgbClr val="333333"/>
                </a:solidFill>
              </a:rPr>
              <a:t>would you contact about the incident?</a:t>
            </a:r>
          </a:p>
          <a:p>
            <a:pPr marL="803275" lvl="1" indent="-346075">
              <a:buClr>
                <a:srgbClr val="333333"/>
              </a:buClr>
              <a:buFont typeface="+mj-lt"/>
              <a:buAutoNum type="alphaLcPeriod"/>
              <a:defRPr/>
            </a:pPr>
            <a:r>
              <a:rPr lang="en-US" sz="2200" dirty="0">
                <a:solidFill>
                  <a:srgbClr val="333333"/>
                </a:solidFill>
              </a:rPr>
              <a:t>Internally?</a:t>
            </a:r>
          </a:p>
          <a:p>
            <a:pPr marL="803275" lvl="1" indent="-346075">
              <a:buClr>
                <a:srgbClr val="333333"/>
              </a:buClr>
              <a:buFont typeface="+mj-lt"/>
              <a:buAutoNum type="alphaLcPeriod"/>
              <a:defRPr/>
            </a:pPr>
            <a:r>
              <a:rPr lang="en-US" sz="2200" dirty="0">
                <a:solidFill>
                  <a:srgbClr val="333333"/>
                </a:solidFill>
              </a:rPr>
              <a:t>Externally?</a:t>
            </a:r>
          </a:p>
          <a:p>
            <a:pPr marL="457200" indent="-457200">
              <a:buClr>
                <a:srgbClr val="333333"/>
              </a:buClr>
              <a:buFont typeface="+mj-lt"/>
              <a:buAutoNum type="arabicPeriod" startAt="3"/>
              <a:defRPr/>
            </a:pPr>
            <a:r>
              <a:rPr lang="en-US" dirty="0" smtClean="0">
                <a:solidFill>
                  <a:srgbClr val="333333"/>
                </a:solidFill>
              </a:rPr>
              <a:t>What internal and external messages should be developed?  How are they being distributed? </a:t>
            </a:r>
          </a:p>
          <a:p>
            <a:pPr marL="457200" indent="-457200">
              <a:buClr>
                <a:srgbClr val="333333"/>
              </a:buClr>
              <a:buFont typeface="+mj-lt"/>
              <a:buAutoNum type="arabicPeriod" startAt="3"/>
              <a:defRPr/>
            </a:pPr>
            <a:r>
              <a:rPr lang="en-US" dirty="0" smtClean="0">
                <a:solidFill>
                  <a:srgbClr val="333333"/>
                </a:solidFill>
              </a:rPr>
              <a:t>What are the business implications of the scenario?  How would you determine them?</a:t>
            </a:r>
          </a:p>
          <a:p>
            <a:pPr marL="0" indent="0">
              <a:buClr>
                <a:srgbClr val="333333"/>
              </a:buClr>
              <a:buFont typeface="Wingdings" pitchFamily="2" charset="2"/>
              <a:buNone/>
              <a:defRPr/>
            </a:pPr>
            <a:endParaRPr lang="en-US" dirty="0">
              <a:solidFill>
                <a:srgbClr val="333333"/>
              </a:solidFill>
            </a:endParaRPr>
          </a:p>
        </p:txBody>
      </p:sp>
      <p:sp>
        <p:nvSpPr>
          <p:cNvPr id="38917"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220">
                                            <p:txEl>
                                              <p:pRg st="0" end="0"/>
                                            </p:txEl>
                                          </p:spTgt>
                                        </p:tgtEl>
                                        <p:attrNameLst>
                                          <p:attrName>style.visibility</p:attrName>
                                        </p:attrNameLst>
                                      </p:cBhvr>
                                      <p:to>
                                        <p:strVal val="visible"/>
                                      </p:to>
                                    </p:set>
                                    <p:animEffect transition="in" filter="wipe(left)">
                                      <p:cBhvr>
                                        <p:cTn id="7" dur="500"/>
                                        <p:tgtEl>
                                          <p:spTgt spid="92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220">
                                            <p:txEl>
                                              <p:pRg st="1" end="1"/>
                                            </p:txEl>
                                          </p:spTgt>
                                        </p:tgtEl>
                                        <p:attrNameLst>
                                          <p:attrName>style.visibility</p:attrName>
                                        </p:attrNameLst>
                                      </p:cBhvr>
                                      <p:to>
                                        <p:strVal val="visible"/>
                                      </p:to>
                                    </p:set>
                                    <p:animEffect transition="in" filter="wipe(left)">
                                      <p:cBhvr>
                                        <p:cTn id="12" dur="500"/>
                                        <p:tgtEl>
                                          <p:spTgt spid="922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220">
                                            <p:txEl>
                                              <p:pRg st="2" end="2"/>
                                            </p:txEl>
                                          </p:spTgt>
                                        </p:tgtEl>
                                        <p:attrNameLst>
                                          <p:attrName>style.visibility</p:attrName>
                                        </p:attrNameLst>
                                      </p:cBhvr>
                                      <p:to>
                                        <p:strVal val="visible"/>
                                      </p:to>
                                    </p:set>
                                    <p:animEffect transition="in" filter="wipe(left)">
                                      <p:cBhvr>
                                        <p:cTn id="17" dur="500"/>
                                        <p:tgtEl>
                                          <p:spTgt spid="922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220">
                                            <p:txEl>
                                              <p:pRg st="3" end="3"/>
                                            </p:txEl>
                                          </p:spTgt>
                                        </p:tgtEl>
                                        <p:attrNameLst>
                                          <p:attrName>style.visibility</p:attrName>
                                        </p:attrNameLst>
                                      </p:cBhvr>
                                      <p:to>
                                        <p:strVal val="visible"/>
                                      </p:to>
                                    </p:set>
                                    <p:animEffect transition="in" filter="wipe(left)">
                                      <p:cBhvr>
                                        <p:cTn id="22" dur="500"/>
                                        <p:tgtEl>
                                          <p:spTgt spid="922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9220">
                                            <p:txEl>
                                              <p:pRg st="4" end="4"/>
                                            </p:txEl>
                                          </p:spTgt>
                                        </p:tgtEl>
                                        <p:attrNameLst>
                                          <p:attrName>style.visibility</p:attrName>
                                        </p:attrNameLst>
                                      </p:cBhvr>
                                      <p:to>
                                        <p:strVal val="visible"/>
                                      </p:to>
                                    </p:set>
                                    <p:animEffect transition="in" filter="wipe(left)">
                                      <p:cBhvr>
                                        <p:cTn id="27" dur="500"/>
                                        <p:tgtEl>
                                          <p:spTgt spid="922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9220">
                                            <p:txEl>
                                              <p:pRg st="5" end="5"/>
                                            </p:txEl>
                                          </p:spTgt>
                                        </p:tgtEl>
                                        <p:attrNameLst>
                                          <p:attrName>style.visibility</p:attrName>
                                        </p:attrNameLst>
                                      </p:cBhvr>
                                      <p:to>
                                        <p:strVal val="visible"/>
                                      </p:to>
                                    </p:set>
                                    <p:animEffect transition="in" filter="wipe(left)">
                                      <p:cBhvr>
                                        <p:cTn id="32" dur="500"/>
                                        <p:tgtEl>
                                          <p:spTgt spid="922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3"/>
          <p:cNvSpPr>
            <a:spLocks noGrp="1"/>
          </p:cNvSpPr>
          <p:nvPr>
            <p:ph type="sldNum" sz="quarter" idx="10"/>
          </p:nvPr>
        </p:nvSpPr>
        <p:spPr>
          <a:noFill/>
        </p:spPr>
        <p:txBody>
          <a:bodyPr/>
          <a:lstStyle/>
          <a:p>
            <a:fld id="{FFF3BB36-4801-4244-8533-28D256D9CC93}" type="slidenum">
              <a:rPr lang="en-US" smtClean="0"/>
              <a:pPr/>
              <a:t>4</a:t>
            </a:fld>
            <a:endParaRPr lang="en-US" smtClean="0"/>
          </a:p>
        </p:txBody>
      </p:sp>
      <p:sp>
        <p:nvSpPr>
          <p:cNvPr id="7171" name="Rectangle 2"/>
          <p:cNvSpPr>
            <a:spLocks noGrp="1" noChangeArrowheads="1"/>
          </p:cNvSpPr>
          <p:nvPr>
            <p:ph type="title"/>
          </p:nvPr>
        </p:nvSpPr>
        <p:spPr>
          <a:xfrm>
            <a:off x="309563" y="279400"/>
            <a:ext cx="8081962" cy="593725"/>
          </a:xfrm>
        </p:spPr>
        <p:txBody>
          <a:bodyPr anchor="t"/>
          <a:lstStyle/>
          <a:p>
            <a:pPr algn="ctr">
              <a:lnSpc>
                <a:spcPct val="85000"/>
              </a:lnSpc>
            </a:pPr>
            <a:r>
              <a:rPr lang="en-US" dirty="0" smtClean="0"/>
              <a:t>Exercise Purpose and Scope</a:t>
            </a:r>
          </a:p>
        </p:txBody>
      </p:sp>
      <p:sp>
        <p:nvSpPr>
          <p:cNvPr id="7172" name="Rectangle 3"/>
          <p:cNvSpPr>
            <a:spLocks noGrp="1" noChangeArrowheads="1"/>
          </p:cNvSpPr>
          <p:nvPr>
            <p:ph type="body" idx="1"/>
          </p:nvPr>
        </p:nvSpPr>
        <p:spPr bwMode="auto">
          <a:xfrm>
            <a:off x="457200" y="990600"/>
            <a:ext cx="8001000" cy="3886200"/>
          </a:xfrm>
          <a:noFill/>
          <a:ln>
            <a:miter lim="800000"/>
            <a:headEnd/>
            <a:tailEnd/>
          </a:ln>
        </p:spPr>
        <p:txBody>
          <a:bodyPr vert="horz" wrap="square" lIns="91440" tIns="45720" rIns="91440" bIns="45720" numCol="1" anchor="t" anchorCtr="0" compatLnSpc="1">
            <a:prstTxWarp prst="textNoShape">
              <a:avLst/>
            </a:prstTxWarp>
          </a:bodyPr>
          <a:lstStyle/>
          <a:p>
            <a:pPr marL="0" indent="0">
              <a:buClrTx/>
              <a:buFont typeface="Wingdings" pitchFamily="2" charset="2"/>
              <a:buNone/>
            </a:pPr>
            <a:r>
              <a:rPr lang="en-US" dirty="0" smtClean="0">
                <a:solidFill>
                  <a:srgbClr val="333333"/>
                </a:solidFill>
              </a:rPr>
              <a:t>This four-hour tabletop exercise focuses on owner/operator cybersecurity incident response and coordination with other internal and external entities regarding a potential attack.</a:t>
            </a:r>
          </a:p>
        </p:txBody>
      </p:sp>
      <p:sp>
        <p:nvSpPr>
          <p:cNvPr id="7173"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3"/>
          <p:cNvSpPr>
            <a:spLocks noGrp="1"/>
          </p:cNvSpPr>
          <p:nvPr>
            <p:ph type="sldNum" sz="quarter" idx="10"/>
          </p:nvPr>
        </p:nvSpPr>
        <p:spPr>
          <a:noFill/>
        </p:spPr>
        <p:txBody>
          <a:bodyPr/>
          <a:lstStyle/>
          <a:p>
            <a:fld id="{0BC3EF62-E6A8-4260-A27D-C20F0B92B035}" type="slidenum">
              <a:rPr lang="en-US" smtClean="0"/>
              <a:pPr/>
              <a:t>40</a:t>
            </a:fld>
            <a:endParaRPr lang="en-US" smtClean="0"/>
          </a:p>
        </p:txBody>
      </p:sp>
      <p:sp>
        <p:nvSpPr>
          <p:cNvPr id="39939" name="Rectangle 2"/>
          <p:cNvSpPr>
            <a:spLocks noGrp="1" noChangeArrowheads="1"/>
          </p:cNvSpPr>
          <p:nvPr>
            <p:ph type="title"/>
          </p:nvPr>
        </p:nvSpPr>
        <p:spPr>
          <a:xfrm>
            <a:off x="0" y="0"/>
            <a:ext cx="9144000" cy="723900"/>
          </a:xfrm>
        </p:spPr>
        <p:txBody>
          <a:bodyPr anchor="t"/>
          <a:lstStyle/>
          <a:p>
            <a:pPr algn="ctr"/>
            <a:r>
              <a:rPr lang="en-US" dirty="0" smtClean="0"/>
              <a:t>Module 2 Questions:  </a:t>
            </a:r>
            <a:r>
              <a:rPr lang="en-US" dirty="0" smtClean="0">
                <a:solidFill>
                  <a:srgbClr val="000066"/>
                </a:solidFill>
                <a:latin typeface="Times New Roman" pitchFamily="18" charset="0"/>
              </a:rPr>
              <a:t>(Continued)</a:t>
            </a:r>
            <a:endParaRPr lang="en-US" dirty="0" smtClean="0"/>
          </a:p>
        </p:txBody>
      </p:sp>
      <p:sp>
        <p:nvSpPr>
          <p:cNvPr id="9220" name="Rectangle 3"/>
          <p:cNvSpPr>
            <a:spLocks noGrp="1" noChangeArrowheads="1"/>
          </p:cNvSpPr>
          <p:nvPr>
            <p:ph type="body" idx="1"/>
          </p:nvPr>
        </p:nvSpPr>
        <p:spPr bwMode="auto">
          <a:xfrm>
            <a:off x="381000" y="1143000"/>
            <a:ext cx="8305800" cy="4191000"/>
          </a:xfrm>
          <a:extLst/>
        </p:spPr>
        <p:txBody>
          <a:bodyPr vert="horz" wrap="square" lIns="91440" tIns="45720" rIns="91440" bIns="45720" numCol="1" anchor="t" anchorCtr="0" compatLnSpc="1">
            <a:prstTxWarp prst="textNoShape">
              <a:avLst/>
            </a:prstTxWarp>
          </a:bodyPr>
          <a:lstStyle/>
          <a:p>
            <a:pPr marL="457200" indent="-457200">
              <a:buClr>
                <a:srgbClr val="333333"/>
              </a:buClr>
              <a:buFont typeface="+mj-lt"/>
              <a:buAutoNum type="arabicPeriod" startAt="5"/>
              <a:defRPr/>
            </a:pPr>
            <a:r>
              <a:rPr lang="en-US" dirty="0" smtClean="0">
                <a:solidFill>
                  <a:srgbClr val="333333"/>
                </a:solidFill>
              </a:rPr>
              <a:t>Would you contact customers?  If so, how is your firm’s public relations department involved?  What role would you have in shaping the messages for customers and media inquiries?</a:t>
            </a:r>
          </a:p>
          <a:p>
            <a:pPr marL="457200" indent="-457200">
              <a:buClr>
                <a:srgbClr val="333333"/>
              </a:buClr>
              <a:buFont typeface="+mj-lt"/>
              <a:buAutoNum type="arabicPeriod" startAt="5"/>
              <a:defRPr/>
            </a:pPr>
            <a:r>
              <a:rPr lang="en-US" dirty="0" smtClean="0">
                <a:solidFill>
                  <a:srgbClr val="333333"/>
                </a:solidFill>
              </a:rPr>
              <a:t>At </a:t>
            </a:r>
            <a:r>
              <a:rPr lang="en-US" dirty="0">
                <a:solidFill>
                  <a:srgbClr val="333333"/>
                </a:solidFill>
              </a:rPr>
              <a:t>what point would you contact law enforcement? </a:t>
            </a:r>
          </a:p>
          <a:p>
            <a:pPr marL="457200" indent="-457200">
              <a:buClr>
                <a:srgbClr val="333333"/>
              </a:buClr>
              <a:buFont typeface="+mj-lt"/>
              <a:buAutoNum type="arabicPeriod" startAt="5"/>
              <a:defRPr/>
            </a:pPr>
            <a:r>
              <a:rPr lang="en-US" dirty="0" smtClean="0">
                <a:solidFill>
                  <a:srgbClr val="333333"/>
                </a:solidFill>
              </a:rPr>
              <a:t>Would this situation trigger contact with regulators? Others?  Why or why not?</a:t>
            </a:r>
          </a:p>
          <a:p>
            <a:pPr marL="457200" indent="-457200">
              <a:buClr>
                <a:srgbClr val="333333"/>
              </a:buClr>
              <a:buFont typeface="+mj-lt"/>
              <a:buAutoNum type="arabicPeriod" startAt="5"/>
              <a:defRPr/>
            </a:pPr>
            <a:r>
              <a:rPr lang="en-US" dirty="0" smtClean="0">
                <a:solidFill>
                  <a:srgbClr val="333333"/>
                </a:solidFill>
              </a:rPr>
              <a:t>Discuss the current network security architecture for vendors with remote access</a:t>
            </a:r>
          </a:p>
          <a:p>
            <a:pPr marL="457200" indent="-457200">
              <a:buClr>
                <a:srgbClr val="333333"/>
              </a:buClr>
              <a:buFont typeface="+mj-lt"/>
              <a:buAutoNum type="arabicPeriod" startAt="5"/>
              <a:defRPr/>
            </a:pPr>
            <a:endParaRPr lang="en-US" dirty="0" smtClean="0">
              <a:solidFill>
                <a:srgbClr val="333333"/>
              </a:solidFill>
            </a:endParaRPr>
          </a:p>
          <a:p>
            <a:pPr marL="457200" indent="-457200">
              <a:buClr>
                <a:srgbClr val="333333"/>
              </a:buClr>
              <a:buFont typeface="+mj-lt"/>
              <a:buAutoNum type="arabicPeriod" startAt="5"/>
              <a:defRPr/>
            </a:pPr>
            <a:endParaRPr lang="en-US" dirty="0">
              <a:solidFill>
                <a:srgbClr val="333333"/>
              </a:solidFill>
            </a:endParaRPr>
          </a:p>
          <a:p>
            <a:pPr marL="0" indent="0">
              <a:buClr>
                <a:srgbClr val="333333"/>
              </a:buClr>
              <a:buFont typeface="Wingdings" pitchFamily="2" charset="2"/>
              <a:buNone/>
              <a:defRPr/>
            </a:pPr>
            <a:endParaRPr lang="en-US" dirty="0">
              <a:solidFill>
                <a:srgbClr val="333333"/>
              </a:solidFill>
            </a:endParaRPr>
          </a:p>
        </p:txBody>
      </p:sp>
      <p:sp>
        <p:nvSpPr>
          <p:cNvPr id="39941"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220">
                                            <p:txEl>
                                              <p:pRg st="0" end="0"/>
                                            </p:txEl>
                                          </p:spTgt>
                                        </p:tgtEl>
                                        <p:attrNameLst>
                                          <p:attrName>style.visibility</p:attrName>
                                        </p:attrNameLst>
                                      </p:cBhvr>
                                      <p:to>
                                        <p:strVal val="visible"/>
                                      </p:to>
                                    </p:set>
                                    <p:animEffect transition="in" filter="wipe(left)">
                                      <p:cBhvr>
                                        <p:cTn id="7" dur="500"/>
                                        <p:tgtEl>
                                          <p:spTgt spid="92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220">
                                            <p:txEl>
                                              <p:pRg st="1" end="1"/>
                                            </p:txEl>
                                          </p:spTgt>
                                        </p:tgtEl>
                                        <p:attrNameLst>
                                          <p:attrName>style.visibility</p:attrName>
                                        </p:attrNameLst>
                                      </p:cBhvr>
                                      <p:to>
                                        <p:strVal val="visible"/>
                                      </p:to>
                                    </p:set>
                                    <p:animEffect transition="in" filter="wipe(left)">
                                      <p:cBhvr>
                                        <p:cTn id="12" dur="500"/>
                                        <p:tgtEl>
                                          <p:spTgt spid="922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220">
                                            <p:txEl>
                                              <p:pRg st="2" end="2"/>
                                            </p:txEl>
                                          </p:spTgt>
                                        </p:tgtEl>
                                        <p:attrNameLst>
                                          <p:attrName>style.visibility</p:attrName>
                                        </p:attrNameLst>
                                      </p:cBhvr>
                                      <p:to>
                                        <p:strVal val="visible"/>
                                      </p:to>
                                    </p:set>
                                    <p:animEffect transition="in" filter="wipe(left)">
                                      <p:cBhvr>
                                        <p:cTn id="17" dur="500"/>
                                        <p:tgtEl>
                                          <p:spTgt spid="922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220">
                                            <p:txEl>
                                              <p:pRg st="3" end="3"/>
                                            </p:txEl>
                                          </p:spTgt>
                                        </p:tgtEl>
                                        <p:attrNameLst>
                                          <p:attrName>style.visibility</p:attrName>
                                        </p:attrNameLst>
                                      </p:cBhvr>
                                      <p:to>
                                        <p:strVal val="visible"/>
                                      </p:to>
                                    </p:set>
                                    <p:animEffect transition="in" filter="wipe(left)">
                                      <p:cBhvr>
                                        <p:cTn id="22" dur="500"/>
                                        <p:tgtEl>
                                          <p:spTgt spid="922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3"/>
          <p:cNvSpPr>
            <a:spLocks noGrp="1"/>
          </p:cNvSpPr>
          <p:nvPr>
            <p:ph type="sldNum" sz="quarter" idx="10"/>
          </p:nvPr>
        </p:nvSpPr>
        <p:spPr>
          <a:noFill/>
        </p:spPr>
        <p:txBody>
          <a:bodyPr/>
          <a:lstStyle/>
          <a:p>
            <a:fld id="{0BC3EF62-E6A8-4260-A27D-C20F0B92B035}" type="slidenum">
              <a:rPr lang="en-US" smtClean="0"/>
              <a:pPr/>
              <a:t>41</a:t>
            </a:fld>
            <a:endParaRPr lang="en-US" smtClean="0"/>
          </a:p>
        </p:txBody>
      </p:sp>
      <p:sp>
        <p:nvSpPr>
          <p:cNvPr id="39939" name="Rectangle 2"/>
          <p:cNvSpPr>
            <a:spLocks noGrp="1" noChangeArrowheads="1"/>
          </p:cNvSpPr>
          <p:nvPr>
            <p:ph type="title"/>
          </p:nvPr>
        </p:nvSpPr>
        <p:spPr>
          <a:xfrm>
            <a:off x="0" y="0"/>
            <a:ext cx="9144000" cy="723900"/>
          </a:xfrm>
        </p:spPr>
        <p:txBody>
          <a:bodyPr anchor="t"/>
          <a:lstStyle/>
          <a:p>
            <a:pPr algn="ctr"/>
            <a:r>
              <a:rPr lang="en-US" dirty="0" smtClean="0"/>
              <a:t>Module 2 Questions:  </a:t>
            </a:r>
            <a:r>
              <a:rPr lang="en-US" dirty="0" smtClean="0">
                <a:solidFill>
                  <a:srgbClr val="000066"/>
                </a:solidFill>
                <a:latin typeface="Times New Roman" pitchFamily="18" charset="0"/>
              </a:rPr>
              <a:t>(Continued)</a:t>
            </a:r>
            <a:endParaRPr lang="en-US" dirty="0" smtClean="0"/>
          </a:p>
        </p:txBody>
      </p:sp>
      <p:sp>
        <p:nvSpPr>
          <p:cNvPr id="9220" name="Rectangle 3"/>
          <p:cNvSpPr>
            <a:spLocks noGrp="1" noChangeArrowheads="1"/>
          </p:cNvSpPr>
          <p:nvPr>
            <p:ph type="body" idx="1"/>
          </p:nvPr>
        </p:nvSpPr>
        <p:spPr bwMode="auto">
          <a:xfrm>
            <a:off x="381000" y="1066800"/>
            <a:ext cx="8305800" cy="4191000"/>
          </a:xfrm>
          <a:extLst/>
        </p:spPr>
        <p:txBody>
          <a:bodyPr vert="horz" wrap="square" lIns="91440" tIns="45720" rIns="91440" bIns="45720" numCol="1" anchor="t" anchorCtr="0" compatLnSpc="1">
            <a:prstTxWarp prst="textNoShape">
              <a:avLst/>
            </a:prstTxWarp>
          </a:bodyPr>
          <a:lstStyle/>
          <a:p>
            <a:pPr marL="457200" indent="-457200">
              <a:buClr>
                <a:srgbClr val="333333"/>
              </a:buClr>
              <a:buFont typeface="+mj-lt"/>
              <a:buAutoNum type="arabicPeriod" startAt="8"/>
              <a:defRPr/>
            </a:pPr>
            <a:r>
              <a:rPr lang="en-US" dirty="0" smtClean="0">
                <a:solidFill>
                  <a:srgbClr val="333333"/>
                </a:solidFill>
              </a:rPr>
              <a:t>What </a:t>
            </a:r>
            <a:r>
              <a:rPr lang="en-US" dirty="0">
                <a:solidFill>
                  <a:srgbClr val="333333"/>
                </a:solidFill>
              </a:rPr>
              <a:t>types of cybersecurity policies, plans, and/or protocols does your company have in place to detect, respond to, and/or recover from a cyber </a:t>
            </a:r>
            <a:r>
              <a:rPr lang="en-US" dirty="0" smtClean="0">
                <a:solidFill>
                  <a:srgbClr val="333333"/>
                </a:solidFill>
              </a:rPr>
              <a:t>attack?</a:t>
            </a:r>
          </a:p>
          <a:p>
            <a:pPr marL="1146175" lvl="1" indent="-463550">
              <a:buClr>
                <a:srgbClr val="333333"/>
              </a:buClr>
              <a:buFont typeface="+mj-lt"/>
              <a:buAutoNum type="alphaLcPeriod"/>
              <a:defRPr/>
            </a:pPr>
            <a:r>
              <a:rPr lang="en-US" sz="2200" dirty="0" smtClean="0">
                <a:solidFill>
                  <a:srgbClr val="333333"/>
                </a:solidFill>
              </a:rPr>
              <a:t>Do you have detection, triage, and response capabilities?</a:t>
            </a:r>
          </a:p>
          <a:p>
            <a:pPr marL="1146175" lvl="1" indent="-463550">
              <a:buClr>
                <a:srgbClr val="333333"/>
              </a:buClr>
              <a:buFont typeface="+mj-lt"/>
              <a:buAutoNum type="alphaLcPeriod"/>
              <a:defRPr/>
            </a:pPr>
            <a:r>
              <a:rPr lang="en-US" sz="2200" dirty="0" smtClean="0">
                <a:solidFill>
                  <a:srgbClr val="333333"/>
                </a:solidFill>
              </a:rPr>
              <a:t>Do employees know what constitutes suspicious cybersecurity activities or incidents?  Do they know what actions to take when one arises?</a:t>
            </a:r>
          </a:p>
          <a:p>
            <a:pPr marL="1146175" lvl="1" indent="-463550">
              <a:buClr>
                <a:srgbClr val="333333"/>
              </a:buClr>
              <a:buFont typeface="+mj-lt"/>
              <a:buAutoNum type="alphaLcPeriod"/>
              <a:defRPr/>
            </a:pPr>
            <a:endParaRPr lang="en-US" sz="2200" dirty="0" smtClean="0">
              <a:solidFill>
                <a:srgbClr val="333333"/>
              </a:solidFill>
            </a:endParaRPr>
          </a:p>
          <a:p>
            <a:pPr marL="457200" indent="-457200">
              <a:buClr>
                <a:srgbClr val="333333"/>
              </a:buClr>
              <a:buFont typeface="+mj-lt"/>
              <a:buAutoNum type="arabicPeriod" startAt="8"/>
              <a:defRPr/>
            </a:pPr>
            <a:endParaRPr lang="en-US" dirty="0" smtClean="0">
              <a:solidFill>
                <a:srgbClr val="333333"/>
              </a:solidFill>
            </a:endParaRPr>
          </a:p>
          <a:p>
            <a:pPr marL="457200" indent="-457200">
              <a:buClr>
                <a:srgbClr val="333333"/>
              </a:buClr>
              <a:buFont typeface="+mj-lt"/>
              <a:buAutoNum type="arabicPeriod" startAt="8"/>
              <a:defRPr/>
            </a:pPr>
            <a:endParaRPr lang="en-US" dirty="0">
              <a:solidFill>
                <a:srgbClr val="333333"/>
              </a:solidFill>
            </a:endParaRPr>
          </a:p>
          <a:p>
            <a:pPr marL="0" indent="0">
              <a:buClr>
                <a:srgbClr val="333333"/>
              </a:buClr>
              <a:buFont typeface="Wingdings" pitchFamily="2" charset="2"/>
              <a:buNone/>
              <a:defRPr/>
            </a:pPr>
            <a:endParaRPr lang="en-US" dirty="0">
              <a:solidFill>
                <a:srgbClr val="333333"/>
              </a:solidFill>
            </a:endParaRPr>
          </a:p>
        </p:txBody>
      </p:sp>
      <p:sp>
        <p:nvSpPr>
          <p:cNvPr id="39941"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220">
                                            <p:txEl>
                                              <p:pRg st="0" end="0"/>
                                            </p:txEl>
                                          </p:spTgt>
                                        </p:tgtEl>
                                        <p:attrNameLst>
                                          <p:attrName>style.visibility</p:attrName>
                                        </p:attrNameLst>
                                      </p:cBhvr>
                                      <p:to>
                                        <p:strVal val="visible"/>
                                      </p:to>
                                    </p:set>
                                    <p:animEffect transition="in" filter="wipe(left)">
                                      <p:cBhvr>
                                        <p:cTn id="7" dur="500"/>
                                        <p:tgtEl>
                                          <p:spTgt spid="9220">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220">
                                            <p:txEl>
                                              <p:pRg st="1" end="1"/>
                                            </p:txEl>
                                          </p:spTgt>
                                        </p:tgtEl>
                                        <p:attrNameLst>
                                          <p:attrName>style.visibility</p:attrName>
                                        </p:attrNameLst>
                                      </p:cBhvr>
                                      <p:to>
                                        <p:strVal val="visible"/>
                                      </p:to>
                                    </p:set>
                                    <p:animEffect transition="in" filter="wipe(left)">
                                      <p:cBhvr>
                                        <p:cTn id="11" dur="500"/>
                                        <p:tgtEl>
                                          <p:spTgt spid="9220">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9220">
                                            <p:txEl>
                                              <p:pRg st="2" end="2"/>
                                            </p:txEl>
                                          </p:spTgt>
                                        </p:tgtEl>
                                        <p:attrNameLst>
                                          <p:attrName>style.visibility</p:attrName>
                                        </p:attrNameLst>
                                      </p:cBhvr>
                                      <p:to>
                                        <p:strVal val="visible"/>
                                      </p:to>
                                    </p:set>
                                    <p:animEffect transition="in" filter="wipe(left)">
                                      <p:cBhvr>
                                        <p:cTn id="16" dur="500"/>
                                        <p:tgtEl>
                                          <p:spTgt spid="922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3"/>
          <p:cNvSpPr>
            <a:spLocks noGrp="1"/>
          </p:cNvSpPr>
          <p:nvPr>
            <p:ph type="sldNum" sz="quarter" idx="10"/>
          </p:nvPr>
        </p:nvSpPr>
        <p:spPr>
          <a:noFill/>
        </p:spPr>
        <p:txBody>
          <a:bodyPr/>
          <a:lstStyle/>
          <a:p>
            <a:fld id="{6C291977-C1B0-4AFA-A7B2-F29BD6B53C7B}" type="slidenum">
              <a:rPr lang="en-US" smtClean="0"/>
              <a:pPr/>
              <a:t>42</a:t>
            </a:fld>
            <a:endParaRPr lang="en-US" smtClean="0"/>
          </a:p>
        </p:txBody>
      </p:sp>
      <p:sp>
        <p:nvSpPr>
          <p:cNvPr id="40963" name="Rectangle 2"/>
          <p:cNvSpPr>
            <a:spLocks noGrp="1" noChangeArrowheads="1"/>
          </p:cNvSpPr>
          <p:nvPr>
            <p:ph type="title"/>
          </p:nvPr>
        </p:nvSpPr>
        <p:spPr>
          <a:xfrm>
            <a:off x="0" y="0"/>
            <a:ext cx="9144000" cy="723900"/>
          </a:xfrm>
        </p:spPr>
        <p:txBody>
          <a:bodyPr anchor="t"/>
          <a:lstStyle/>
          <a:p>
            <a:pPr algn="ctr"/>
            <a:r>
              <a:rPr lang="en-US" dirty="0" smtClean="0"/>
              <a:t>Module 2 Questions:  </a:t>
            </a:r>
            <a:r>
              <a:rPr lang="en-US" dirty="0" smtClean="0">
                <a:solidFill>
                  <a:srgbClr val="000066"/>
                </a:solidFill>
                <a:latin typeface="Times New Roman" pitchFamily="18" charset="0"/>
              </a:rPr>
              <a:t>(Continued)</a:t>
            </a:r>
            <a:endParaRPr lang="en-US" dirty="0" smtClean="0"/>
          </a:p>
        </p:txBody>
      </p:sp>
      <p:sp>
        <p:nvSpPr>
          <p:cNvPr id="9220" name="Rectangle 3"/>
          <p:cNvSpPr>
            <a:spLocks noGrp="1" noChangeArrowheads="1"/>
          </p:cNvSpPr>
          <p:nvPr>
            <p:ph type="body" idx="1"/>
          </p:nvPr>
        </p:nvSpPr>
        <p:spPr bwMode="auto">
          <a:xfrm>
            <a:off x="381000" y="838200"/>
            <a:ext cx="8305800" cy="5105400"/>
          </a:xfrm>
          <a:extLst/>
        </p:spPr>
        <p:txBody>
          <a:bodyPr vert="horz" wrap="square" lIns="91440" tIns="45720" rIns="91440" bIns="45720" numCol="1" anchor="t" anchorCtr="0" compatLnSpc="1">
            <a:prstTxWarp prst="textNoShape">
              <a:avLst/>
            </a:prstTxWarp>
          </a:bodyPr>
          <a:lstStyle/>
          <a:p>
            <a:pPr marL="1146175" lvl="1" indent="-463550">
              <a:buClrTx/>
              <a:buFont typeface="+mj-lt"/>
              <a:buAutoNum type="alphaLcPeriod" startAt="3"/>
            </a:pPr>
            <a:r>
              <a:rPr lang="en-US" sz="2200" dirty="0" smtClean="0">
                <a:solidFill>
                  <a:srgbClr val="333333"/>
                </a:solidFill>
              </a:rPr>
              <a:t>Are there procedures for collecting and correlating results from physical, cyber, and other suspicious activities to achieve an integrated situational awareness?</a:t>
            </a:r>
          </a:p>
          <a:p>
            <a:pPr marL="1146175" lvl="1" indent="-463550">
              <a:buClrTx/>
              <a:buFont typeface="+mj-lt"/>
              <a:buAutoNum type="alphaLcPeriod" startAt="3"/>
            </a:pPr>
            <a:r>
              <a:rPr lang="en-US" sz="2200" dirty="0" smtClean="0">
                <a:solidFill>
                  <a:srgbClr val="333333"/>
                </a:solidFill>
              </a:rPr>
              <a:t>Are there designated security personnel or authorities within your company that are responsible for the coordination, correlation, and analysis of all suspicious events to achieve organization-wide situational awareness?</a:t>
            </a:r>
          </a:p>
          <a:p>
            <a:pPr marL="515938" indent="-515938">
              <a:buClr>
                <a:srgbClr val="333333"/>
              </a:buClr>
              <a:buFont typeface="+mj-lt"/>
              <a:buAutoNum type="arabicPeriod" startAt="9"/>
              <a:defRPr/>
            </a:pPr>
            <a:r>
              <a:rPr lang="en-US" dirty="0" smtClean="0">
                <a:solidFill>
                  <a:srgbClr val="333333"/>
                </a:solidFill>
              </a:rPr>
              <a:t>Are </a:t>
            </a:r>
            <a:r>
              <a:rPr lang="en-US" dirty="0">
                <a:solidFill>
                  <a:srgbClr val="333333"/>
                </a:solidFill>
              </a:rPr>
              <a:t>IT and BCP functions coordinated with physical security?  Are all three then collaborating with public relations, human resources, and legal departments?</a:t>
            </a:r>
          </a:p>
          <a:p>
            <a:pPr marL="457200" indent="-457200">
              <a:buClr>
                <a:srgbClr val="333333"/>
              </a:buClr>
              <a:buFont typeface="+mj-lt"/>
              <a:buAutoNum type="arabicPeriod" startAt="9"/>
              <a:defRPr/>
            </a:pPr>
            <a:endParaRPr lang="en-US" dirty="0">
              <a:solidFill>
                <a:srgbClr val="333333"/>
              </a:solidFill>
            </a:endParaRPr>
          </a:p>
        </p:txBody>
      </p:sp>
      <p:sp>
        <p:nvSpPr>
          <p:cNvPr id="40965"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220">
                                            <p:txEl>
                                              <p:pRg st="0" end="0"/>
                                            </p:txEl>
                                          </p:spTgt>
                                        </p:tgtEl>
                                        <p:attrNameLst>
                                          <p:attrName>style.visibility</p:attrName>
                                        </p:attrNameLst>
                                      </p:cBhvr>
                                      <p:to>
                                        <p:strVal val="visible"/>
                                      </p:to>
                                    </p:set>
                                    <p:animEffect transition="in" filter="wipe(left)">
                                      <p:cBhvr>
                                        <p:cTn id="7" dur="500"/>
                                        <p:tgtEl>
                                          <p:spTgt spid="92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220">
                                            <p:txEl>
                                              <p:pRg st="1" end="1"/>
                                            </p:txEl>
                                          </p:spTgt>
                                        </p:tgtEl>
                                        <p:attrNameLst>
                                          <p:attrName>style.visibility</p:attrName>
                                        </p:attrNameLst>
                                      </p:cBhvr>
                                      <p:to>
                                        <p:strVal val="visible"/>
                                      </p:to>
                                    </p:set>
                                    <p:animEffect transition="in" filter="wipe(left)">
                                      <p:cBhvr>
                                        <p:cTn id="12" dur="500"/>
                                        <p:tgtEl>
                                          <p:spTgt spid="922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220">
                                            <p:txEl>
                                              <p:pRg st="2" end="2"/>
                                            </p:txEl>
                                          </p:spTgt>
                                        </p:tgtEl>
                                        <p:attrNameLst>
                                          <p:attrName>style.visibility</p:attrName>
                                        </p:attrNameLst>
                                      </p:cBhvr>
                                      <p:to>
                                        <p:strVal val="visible"/>
                                      </p:to>
                                    </p:set>
                                    <p:animEffect transition="in" filter="wipe(left)">
                                      <p:cBhvr>
                                        <p:cTn id="17" dur="500"/>
                                        <p:tgtEl>
                                          <p:spTgt spid="922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0"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3"/>
          <p:cNvSpPr>
            <a:spLocks noGrp="1"/>
          </p:cNvSpPr>
          <p:nvPr>
            <p:ph type="sldNum" sz="quarter" idx="10"/>
          </p:nvPr>
        </p:nvSpPr>
        <p:spPr>
          <a:noFill/>
        </p:spPr>
        <p:txBody>
          <a:bodyPr/>
          <a:lstStyle/>
          <a:p>
            <a:fld id="{C2251E23-B5FC-4DD3-B486-C3D6D72FE742}" type="slidenum">
              <a:rPr lang="en-US" smtClean="0"/>
              <a:pPr/>
              <a:t>43</a:t>
            </a:fld>
            <a:endParaRPr lang="en-US" smtClean="0"/>
          </a:p>
        </p:txBody>
      </p:sp>
      <p:sp>
        <p:nvSpPr>
          <p:cNvPr id="41987" name="Rectangle 2"/>
          <p:cNvSpPr>
            <a:spLocks noGrp="1" noChangeArrowheads="1"/>
          </p:cNvSpPr>
          <p:nvPr>
            <p:ph type="title"/>
          </p:nvPr>
        </p:nvSpPr>
        <p:spPr bwMode="black">
          <a:xfrm>
            <a:off x="330200" y="279400"/>
            <a:ext cx="8356600" cy="1050925"/>
          </a:xfrm>
        </p:spPr>
        <p:txBody>
          <a:bodyPr anchor="t"/>
          <a:lstStyle/>
          <a:p>
            <a:pPr algn="ctr">
              <a:lnSpc>
                <a:spcPct val="85000"/>
              </a:lnSpc>
            </a:pPr>
            <a:r>
              <a:rPr lang="en-US" dirty="0" smtClean="0"/>
              <a:t>Wrap Up &amp; Hot Wash</a:t>
            </a:r>
            <a:br>
              <a:rPr lang="en-US" dirty="0" smtClean="0"/>
            </a:br>
            <a:endParaRPr lang="en-US" dirty="0" smtClean="0"/>
          </a:p>
        </p:txBody>
      </p:sp>
      <p:sp>
        <p:nvSpPr>
          <p:cNvPr id="41988" name="Rectangle 3"/>
          <p:cNvSpPr>
            <a:spLocks noGrp="1" noChangeArrowheads="1"/>
          </p:cNvSpPr>
          <p:nvPr>
            <p:ph type="body" idx="1"/>
          </p:nvPr>
        </p:nvSpPr>
        <p:spPr bwMode="auto">
          <a:xfrm>
            <a:off x="457200" y="1219200"/>
            <a:ext cx="8135938" cy="4084638"/>
          </a:xfrm>
          <a:noFill/>
          <a:ln>
            <a:miter lim="800000"/>
            <a:headEnd/>
            <a:tailEnd/>
          </a:ln>
        </p:spPr>
        <p:txBody>
          <a:bodyPr vert="horz" wrap="square" lIns="91440" tIns="45720" rIns="91440" bIns="45720" numCol="1" anchor="t" anchorCtr="0" compatLnSpc="1">
            <a:prstTxWarp prst="textNoShape">
              <a:avLst/>
            </a:prstTxWarp>
          </a:bodyPr>
          <a:lstStyle/>
          <a:p>
            <a:pPr marL="177800" indent="-177800">
              <a:lnSpc>
                <a:spcPct val="90000"/>
              </a:lnSpc>
              <a:buFont typeface="Wingdings" pitchFamily="2" charset="2"/>
              <a:buNone/>
            </a:pPr>
            <a:endParaRPr lang="en-US" dirty="0" smtClean="0">
              <a:solidFill>
                <a:srgbClr val="333333"/>
              </a:solidFill>
            </a:endParaRPr>
          </a:p>
          <a:p>
            <a:pPr marL="457200" indent="-457200">
              <a:lnSpc>
                <a:spcPct val="90000"/>
              </a:lnSpc>
              <a:buClr>
                <a:srgbClr val="333333"/>
              </a:buClr>
              <a:defRPr/>
            </a:pPr>
            <a:r>
              <a:rPr lang="en-US" dirty="0" smtClean="0">
                <a:solidFill>
                  <a:srgbClr val="333333"/>
                </a:solidFill>
              </a:rPr>
              <a:t>Participants describe overall strengths and weaknesses</a:t>
            </a:r>
          </a:p>
          <a:p>
            <a:pPr marL="457200" indent="-457200">
              <a:lnSpc>
                <a:spcPct val="90000"/>
              </a:lnSpc>
              <a:buClr>
                <a:srgbClr val="333333"/>
              </a:buClr>
              <a:defRPr/>
            </a:pPr>
            <a:r>
              <a:rPr lang="en-US" dirty="0" smtClean="0">
                <a:solidFill>
                  <a:srgbClr val="333333"/>
                </a:solidFill>
              </a:rPr>
              <a:t>Determine recommendations</a:t>
            </a:r>
          </a:p>
          <a:p>
            <a:pPr marL="457200" indent="-457200">
              <a:lnSpc>
                <a:spcPct val="90000"/>
              </a:lnSpc>
              <a:buClr>
                <a:srgbClr val="333333"/>
              </a:buClr>
              <a:defRPr/>
            </a:pPr>
            <a:r>
              <a:rPr lang="en-US" dirty="0" smtClean="0">
                <a:solidFill>
                  <a:srgbClr val="333333"/>
                </a:solidFill>
              </a:rPr>
              <a:t>Participant complete feedback forms</a:t>
            </a:r>
          </a:p>
        </p:txBody>
      </p:sp>
      <p:sp>
        <p:nvSpPr>
          <p:cNvPr id="41989"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3"/>
          <p:cNvSpPr>
            <a:spLocks noGrp="1"/>
          </p:cNvSpPr>
          <p:nvPr>
            <p:ph type="sldNum" sz="quarter" idx="10"/>
          </p:nvPr>
        </p:nvSpPr>
        <p:spPr>
          <a:noFill/>
        </p:spPr>
        <p:txBody>
          <a:bodyPr/>
          <a:lstStyle/>
          <a:p>
            <a:fld id="{5EC8C956-7C3B-46C7-AF7A-5B9081581314}" type="slidenum">
              <a:rPr lang="en-US" smtClean="0"/>
              <a:pPr/>
              <a:t>44</a:t>
            </a:fld>
            <a:endParaRPr lang="en-US" smtClean="0"/>
          </a:p>
        </p:txBody>
      </p:sp>
      <p:sp>
        <p:nvSpPr>
          <p:cNvPr id="43011" name="Rectangle 6"/>
          <p:cNvSpPr>
            <a:spLocks noGrp="1" noChangeArrowheads="1"/>
          </p:cNvSpPr>
          <p:nvPr>
            <p:ph type="title"/>
          </p:nvPr>
        </p:nvSpPr>
        <p:spPr>
          <a:xfrm>
            <a:off x="317500" y="279400"/>
            <a:ext cx="7975600" cy="762000"/>
          </a:xfrm>
        </p:spPr>
        <p:txBody>
          <a:bodyPr anchor="t"/>
          <a:lstStyle/>
          <a:p>
            <a:pPr>
              <a:lnSpc>
                <a:spcPct val="85000"/>
              </a:lnSpc>
            </a:pPr>
            <a:r>
              <a:rPr lang="en-US" dirty="0" smtClean="0"/>
              <a:t>Points of Contact</a:t>
            </a:r>
          </a:p>
        </p:txBody>
      </p:sp>
      <p:sp>
        <p:nvSpPr>
          <p:cNvPr id="43012" name="Rectangle 7"/>
          <p:cNvSpPr>
            <a:spLocks noGrp="1" noChangeArrowheads="1"/>
          </p:cNvSpPr>
          <p:nvPr>
            <p:ph type="body" idx="1"/>
          </p:nvPr>
        </p:nvSpPr>
        <p:spPr bwMode="auto">
          <a:xfrm>
            <a:off x="457200" y="1066800"/>
            <a:ext cx="8135938" cy="4560888"/>
          </a:xfrm>
          <a:noFill/>
          <a:ln>
            <a:miter lim="800000"/>
            <a:headEnd/>
            <a:tailEnd/>
          </a:ln>
        </p:spPr>
        <p:txBody>
          <a:bodyPr vert="horz" wrap="square" lIns="91440" tIns="45720" rIns="91440" bIns="45720" numCol="1" anchor="t" anchorCtr="0" compatLnSpc="1">
            <a:prstTxWarp prst="textNoShape">
              <a:avLst/>
            </a:prstTxWarp>
          </a:bodyPr>
          <a:lstStyle/>
          <a:p>
            <a:pPr marL="0" indent="0" eaLnBrk="1" hangingPunct="1">
              <a:buFont typeface="Wingdings" pitchFamily="2" charset="2"/>
              <a:buNone/>
            </a:pPr>
            <a:r>
              <a:rPr lang="en-US" b="1" dirty="0" smtClean="0">
                <a:solidFill>
                  <a:srgbClr val="333333"/>
                </a:solidFill>
              </a:rPr>
              <a:t>For questions about the DHS Cyber </a:t>
            </a:r>
            <a:r>
              <a:rPr lang="en-US" b="1" smtClean="0">
                <a:solidFill>
                  <a:srgbClr val="333333"/>
                </a:solidFill>
              </a:rPr>
              <a:t>Tabletop Exercise for </a:t>
            </a:r>
            <a:r>
              <a:rPr lang="en-US" b="1" dirty="0" smtClean="0">
                <a:solidFill>
                  <a:srgbClr val="333333"/>
                </a:solidFill>
              </a:rPr>
              <a:t>the Chemical Sector or recommendations for improvement contact the Chemical Sector via e-mail at </a:t>
            </a:r>
            <a:r>
              <a:rPr lang="en-US" b="1" dirty="0" smtClean="0">
                <a:solidFill>
                  <a:srgbClr val="333333"/>
                </a:solidFill>
                <a:hlinkClick r:id="rId2"/>
              </a:rPr>
              <a:t>chemicalsector@hq.dhs.gov</a:t>
            </a:r>
            <a:r>
              <a:rPr lang="en-US" b="1" dirty="0" smtClean="0">
                <a:solidFill>
                  <a:srgbClr val="333333"/>
                </a:solidFill>
              </a:rPr>
              <a:t>.</a:t>
            </a:r>
          </a:p>
          <a:p>
            <a:pPr marL="0" indent="0" eaLnBrk="1" hangingPunct="1">
              <a:buFont typeface="Wingdings" pitchFamily="2" charset="2"/>
              <a:buNone/>
            </a:pPr>
            <a:endParaRPr lang="en-US" b="1" dirty="0" smtClean="0">
              <a:solidFill>
                <a:srgbClr val="333333"/>
              </a:solidFill>
            </a:endParaRPr>
          </a:p>
          <a:p>
            <a:pPr marL="0" indent="0" eaLnBrk="1" hangingPunct="1">
              <a:buFont typeface="Wingdings" pitchFamily="2" charset="2"/>
              <a:buNone/>
            </a:pPr>
            <a:r>
              <a:rPr lang="en-US" b="1" dirty="0" smtClean="0">
                <a:solidFill>
                  <a:srgbClr val="FF0000"/>
                </a:solidFill>
              </a:rPr>
              <a:t>[Insert your own company/contact information]</a:t>
            </a:r>
          </a:p>
          <a:p>
            <a:pPr marL="0" indent="0" eaLnBrk="1" hangingPunct="1">
              <a:buFont typeface="Wingdings" pitchFamily="2" charset="2"/>
              <a:buNone/>
            </a:pPr>
            <a:endParaRPr lang="en-US" b="1" dirty="0" smtClean="0"/>
          </a:p>
        </p:txBody>
      </p:sp>
      <p:sp>
        <p:nvSpPr>
          <p:cNvPr id="43013"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
        <p:nvSpPr>
          <p:cNvPr id="43014" name="Slide Number Placeholder 4"/>
          <p:cNvSpPr txBox="1">
            <a:spLocks noGrp="1"/>
          </p:cNvSpPr>
          <p:nvPr/>
        </p:nvSpPr>
        <p:spPr bwMode="auto">
          <a:xfrm>
            <a:off x="8534400" y="6400800"/>
            <a:ext cx="381000" cy="228600"/>
          </a:xfrm>
          <a:prstGeom prst="rect">
            <a:avLst/>
          </a:prstGeom>
          <a:noFill/>
          <a:ln w="9525">
            <a:noFill/>
            <a:miter lim="800000"/>
            <a:headEnd/>
            <a:tailEnd/>
          </a:ln>
        </p:spPr>
        <p:txBody>
          <a:bodyPr/>
          <a:lstStyle/>
          <a:p>
            <a:pPr algn="r" eaLnBrk="1" hangingPunct="1"/>
            <a:fld id="{DC167EFF-637E-42E1-9EDE-501CC253C250}" type="slidenum">
              <a:rPr lang="en-US" sz="1100">
                <a:solidFill>
                  <a:srgbClr val="000066"/>
                </a:solidFill>
              </a:rPr>
              <a:pPr algn="r" eaLnBrk="1" hangingPunct="1"/>
              <a:t>44</a:t>
            </a:fld>
            <a:endParaRPr lang="en-US" sz="1100">
              <a:solidFill>
                <a:srgbClr val="000066"/>
              </a:solidFill>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11" descr="DHS_for_ppt"/>
          <p:cNvPicPr>
            <a:picLocks noChangeAspect="1" noChangeArrowheads="1"/>
          </p:cNvPicPr>
          <p:nvPr/>
        </p:nvPicPr>
        <p:blipFill>
          <a:blip r:embed="rId2" cstate="print"/>
          <a:srcRect/>
          <a:stretch>
            <a:fillRect/>
          </a:stretch>
        </p:blipFill>
        <p:spPr bwMode="auto">
          <a:xfrm>
            <a:off x="609600" y="2070100"/>
            <a:ext cx="7997825" cy="2492375"/>
          </a:xfrm>
          <a:prstGeom prst="rect">
            <a:avLst/>
          </a:prstGeom>
          <a:noFill/>
          <a:ln w="9525">
            <a:noFill/>
            <a:miter lim="800000"/>
            <a:headEnd/>
            <a:tailEnd/>
          </a:ln>
        </p:spPr>
      </p:pic>
      <p:sp>
        <p:nvSpPr>
          <p:cNvPr id="44035" name="Slide Number Placeholder 4"/>
          <p:cNvSpPr txBox="1">
            <a:spLocks noGrp="1"/>
          </p:cNvSpPr>
          <p:nvPr/>
        </p:nvSpPr>
        <p:spPr bwMode="auto">
          <a:xfrm>
            <a:off x="8534400" y="6400800"/>
            <a:ext cx="381000" cy="228600"/>
          </a:xfrm>
          <a:prstGeom prst="rect">
            <a:avLst/>
          </a:prstGeom>
          <a:noFill/>
          <a:ln w="9525">
            <a:noFill/>
            <a:miter lim="800000"/>
            <a:headEnd/>
            <a:tailEnd/>
          </a:ln>
        </p:spPr>
        <p:txBody>
          <a:bodyPr/>
          <a:lstStyle/>
          <a:p>
            <a:pPr algn="r" eaLnBrk="1" hangingPunct="1"/>
            <a:fld id="{7DEE0250-A991-4101-A9AA-C359ED65E310}" type="slidenum">
              <a:rPr lang="en-US" sz="1100">
                <a:solidFill>
                  <a:srgbClr val="000066"/>
                </a:solidFill>
              </a:rPr>
              <a:pPr algn="r" eaLnBrk="1" hangingPunct="1"/>
              <a:t>45</a:t>
            </a:fld>
            <a:endParaRPr lang="en-US" sz="1100">
              <a:solidFill>
                <a:srgbClr val="000066"/>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3"/>
          <p:cNvSpPr>
            <a:spLocks noGrp="1"/>
          </p:cNvSpPr>
          <p:nvPr>
            <p:ph type="sldNum" sz="quarter" idx="10"/>
          </p:nvPr>
        </p:nvSpPr>
        <p:spPr>
          <a:noFill/>
        </p:spPr>
        <p:txBody>
          <a:bodyPr/>
          <a:lstStyle/>
          <a:p>
            <a:fld id="{B72C4CC7-D8F3-4574-8323-4AC3897D7EDD}" type="slidenum">
              <a:rPr lang="en-US" smtClean="0"/>
              <a:pPr/>
              <a:t>5</a:t>
            </a:fld>
            <a:endParaRPr lang="en-US" smtClean="0"/>
          </a:p>
        </p:txBody>
      </p:sp>
      <p:sp>
        <p:nvSpPr>
          <p:cNvPr id="8195" name="Rectangle 2"/>
          <p:cNvSpPr>
            <a:spLocks noGrp="1" noChangeArrowheads="1"/>
          </p:cNvSpPr>
          <p:nvPr>
            <p:ph type="title"/>
          </p:nvPr>
        </p:nvSpPr>
        <p:spPr>
          <a:xfrm>
            <a:off x="309563" y="279400"/>
            <a:ext cx="8081962" cy="593725"/>
          </a:xfrm>
        </p:spPr>
        <p:txBody>
          <a:bodyPr anchor="t"/>
          <a:lstStyle/>
          <a:p>
            <a:pPr algn="ctr">
              <a:lnSpc>
                <a:spcPct val="85000"/>
              </a:lnSpc>
            </a:pPr>
            <a:r>
              <a:rPr lang="en-US" smtClean="0"/>
              <a:t>Exercise Objectives</a:t>
            </a:r>
          </a:p>
        </p:txBody>
      </p:sp>
      <p:sp>
        <p:nvSpPr>
          <p:cNvPr id="8196" name="Rectangle 3"/>
          <p:cNvSpPr>
            <a:spLocks noGrp="1" noChangeArrowheads="1"/>
          </p:cNvSpPr>
          <p:nvPr>
            <p:ph type="body" idx="1"/>
          </p:nvPr>
        </p:nvSpPr>
        <p:spPr bwMode="auto">
          <a:xfrm>
            <a:off x="457200" y="990600"/>
            <a:ext cx="8001000" cy="4800600"/>
          </a:xfrm>
          <a:noFill/>
          <a:ln>
            <a:miter lim="800000"/>
            <a:headEnd/>
            <a:tailEnd/>
          </a:ln>
        </p:spPr>
        <p:txBody>
          <a:bodyPr vert="horz" wrap="square" lIns="91440" tIns="45720" rIns="91440" bIns="45720" numCol="1" anchor="t" anchorCtr="0" compatLnSpc="1">
            <a:prstTxWarp prst="textNoShape">
              <a:avLst/>
            </a:prstTxWarp>
          </a:bodyPr>
          <a:lstStyle/>
          <a:p>
            <a:pPr marL="457200" indent="-457200">
              <a:buClrTx/>
              <a:buFont typeface="Times New Roman" pitchFamily="18" charset="0"/>
              <a:buAutoNum type="arabicPeriod"/>
            </a:pPr>
            <a:r>
              <a:rPr lang="en-US" dirty="0" smtClean="0">
                <a:solidFill>
                  <a:srgbClr val="333333"/>
                </a:solidFill>
              </a:rPr>
              <a:t>Explore and address cybersecurity challenges</a:t>
            </a:r>
          </a:p>
          <a:p>
            <a:pPr marL="457200" indent="-457200">
              <a:buClrTx/>
              <a:buFont typeface="Times New Roman" pitchFamily="18" charset="0"/>
              <a:buAutoNum type="arabicPeriod"/>
            </a:pPr>
            <a:r>
              <a:rPr lang="en-US" dirty="0" smtClean="0">
                <a:solidFill>
                  <a:srgbClr val="333333"/>
                </a:solidFill>
              </a:rPr>
              <a:t>Foster an understanding of the dependencies among information technology (IT), business continuity planning, crisis management, and physical security functions within an organization</a:t>
            </a:r>
          </a:p>
          <a:p>
            <a:pPr marL="457200" indent="-457200">
              <a:buClrTx/>
              <a:buFont typeface="Times New Roman" pitchFamily="18" charset="0"/>
              <a:buAutoNum type="arabicPeriod"/>
            </a:pPr>
            <a:r>
              <a:rPr lang="en-US" dirty="0" smtClean="0">
                <a:solidFill>
                  <a:srgbClr val="333333"/>
                </a:solidFill>
              </a:rPr>
              <a:t>Test and evaluate cyber incident response protocols and procedures, and identify and address any gaps</a:t>
            </a:r>
          </a:p>
        </p:txBody>
      </p:sp>
      <p:sp>
        <p:nvSpPr>
          <p:cNvPr id="8197"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196">
                                            <p:txEl>
                                              <p:pRg st="0" end="0"/>
                                            </p:txEl>
                                          </p:spTgt>
                                        </p:tgtEl>
                                        <p:attrNameLst>
                                          <p:attrName>style.visibility</p:attrName>
                                        </p:attrNameLst>
                                      </p:cBhvr>
                                      <p:to>
                                        <p:strVal val="visible"/>
                                      </p:to>
                                    </p:set>
                                    <p:animEffect transition="in" filter="wipe(left)">
                                      <p:cBhvr>
                                        <p:cTn id="7" dur="500"/>
                                        <p:tgtEl>
                                          <p:spTgt spid="819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196">
                                            <p:txEl>
                                              <p:pRg st="1" end="1"/>
                                            </p:txEl>
                                          </p:spTgt>
                                        </p:tgtEl>
                                        <p:attrNameLst>
                                          <p:attrName>style.visibility</p:attrName>
                                        </p:attrNameLst>
                                      </p:cBhvr>
                                      <p:to>
                                        <p:strVal val="visible"/>
                                      </p:to>
                                    </p:set>
                                    <p:animEffect transition="in" filter="wipe(left)">
                                      <p:cBhvr>
                                        <p:cTn id="12" dur="500"/>
                                        <p:tgtEl>
                                          <p:spTgt spid="819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196">
                                            <p:txEl>
                                              <p:pRg st="2" end="2"/>
                                            </p:txEl>
                                          </p:spTgt>
                                        </p:tgtEl>
                                        <p:attrNameLst>
                                          <p:attrName>style.visibility</p:attrName>
                                        </p:attrNameLst>
                                      </p:cBhvr>
                                      <p:to>
                                        <p:strVal val="visible"/>
                                      </p:to>
                                    </p:set>
                                    <p:animEffect transition="in" filter="wipe(left)">
                                      <p:cBhvr>
                                        <p:cTn id="17" dur="500"/>
                                        <p:tgtEl>
                                          <p:spTgt spid="819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6"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3"/>
          <p:cNvSpPr>
            <a:spLocks noGrp="1"/>
          </p:cNvSpPr>
          <p:nvPr>
            <p:ph type="sldNum" sz="quarter" idx="10"/>
          </p:nvPr>
        </p:nvSpPr>
        <p:spPr>
          <a:noFill/>
        </p:spPr>
        <p:txBody>
          <a:bodyPr/>
          <a:lstStyle/>
          <a:p>
            <a:fld id="{4431ED7B-D3A2-48C1-857C-46EAD658E343}" type="slidenum">
              <a:rPr lang="en-US" smtClean="0"/>
              <a:pPr/>
              <a:t>6</a:t>
            </a:fld>
            <a:endParaRPr lang="en-US" smtClean="0"/>
          </a:p>
        </p:txBody>
      </p:sp>
      <p:sp>
        <p:nvSpPr>
          <p:cNvPr id="9219" name="Rectangle 2"/>
          <p:cNvSpPr>
            <a:spLocks noGrp="1" noChangeArrowheads="1"/>
          </p:cNvSpPr>
          <p:nvPr>
            <p:ph type="title"/>
          </p:nvPr>
        </p:nvSpPr>
        <p:spPr>
          <a:xfrm>
            <a:off x="309563" y="279400"/>
            <a:ext cx="8081962" cy="593725"/>
          </a:xfrm>
        </p:spPr>
        <p:txBody>
          <a:bodyPr anchor="t"/>
          <a:lstStyle/>
          <a:p>
            <a:pPr algn="ctr">
              <a:lnSpc>
                <a:spcPct val="85000"/>
              </a:lnSpc>
            </a:pPr>
            <a:r>
              <a:rPr lang="en-US" dirty="0" smtClean="0"/>
              <a:t>Exercise Objectives (continued)</a:t>
            </a:r>
          </a:p>
        </p:txBody>
      </p:sp>
      <p:sp>
        <p:nvSpPr>
          <p:cNvPr id="9220" name="Rectangle 3"/>
          <p:cNvSpPr>
            <a:spLocks noGrp="1" noChangeArrowheads="1"/>
          </p:cNvSpPr>
          <p:nvPr>
            <p:ph type="body" idx="1"/>
          </p:nvPr>
        </p:nvSpPr>
        <p:spPr bwMode="auto">
          <a:xfrm>
            <a:off x="457200" y="990600"/>
            <a:ext cx="8001000" cy="3886200"/>
          </a:xfrm>
          <a:noFill/>
          <a:ln>
            <a:miter lim="800000"/>
            <a:headEnd/>
            <a:tailEnd/>
          </a:ln>
        </p:spPr>
        <p:txBody>
          <a:bodyPr vert="horz" wrap="square" lIns="91440" tIns="45720" rIns="91440" bIns="45720" numCol="1" anchor="t" anchorCtr="0" compatLnSpc="1">
            <a:prstTxWarp prst="textNoShape">
              <a:avLst/>
            </a:prstTxWarp>
          </a:bodyPr>
          <a:lstStyle/>
          <a:p>
            <a:pPr marL="457200" indent="-457200">
              <a:buClrTx/>
              <a:buFont typeface="Times New Roman" pitchFamily="18" charset="0"/>
              <a:buAutoNum type="arabicPeriod" startAt="4"/>
            </a:pPr>
            <a:r>
              <a:rPr lang="en-US" dirty="0" smtClean="0">
                <a:solidFill>
                  <a:srgbClr val="333333"/>
                </a:solidFill>
              </a:rPr>
              <a:t>Evaluate the security posture of Chemical Sector high-risk assets, including physical, cyber, and human elements as needed </a:t>
            </a:r>
          </a:p>
          <a:p>
            <a:pPr marL="457200" indent="-457200">
              <a:buClrTx/>
              <a:buFont typeface="Times New Roman" pitchFamily="18" charset="0"/>
              <a:buAutoNum type="arabicPeriod" startAt="4"/>
            </a:pPr>
            <a:r>
              <a:rPr lang="en-US" dirty="0" smtClean="0">
                <a:solidFill>
                  <a:srgbClr val="333333"/>
                </a:solidFill>
              </a:rPr>
              <a:t>Explore internal and external relationships essential to the success of organizational cyber incident management</a:t>
            </a:r>
          </a:p>
          <a:p>
            <a:pPr marL="457200" indent="-457200">
              <a:buClrTx/>
              <a:buFont typeface="Times New Roman" pitchFamily="18" charset="0"/>
              <a:buAutoNum type="arabicPeriod" startAt="4"/>
            </a:pPr>
            <a:r>
              <a:rPr lang="en-US" dirty="0" smtClean="0">
                <a:solidFill>
                  <a:srgbClr val="FF0000"/>
                </a:solidFill>
              </a:rPr>
              <a:t>[INSERT ADDITIONAL FACILITY SPECIFIC OBJECTIVES HERE]</a:t>
            </a:r>
          </a:p>
        </p:txBody>
      </p:sp>
      <p:sp>
        <p:nvSpPr>
          <p:cNvPr id="9221"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220">
                                            <p:txEl>
                                              <p:pRg st="0" end="0"/>
                                            </p:txEl>
                                          </p:spTgt>
                                        </p:tgtEl>
                                        <p:attrNameLst>
                                          <p:attrName>style.visibility</p:attrName>
                                        </p:attrNameLst>
                                      </p:cBhvr>
                                      <p:to>
                                        <p:strVal val="visible"/>
                                      </p:to>
                                    </p:set>
                                    <p:animEffect transition="in" filter="wipe(left)">
                                      <p:cBhvr>
                                        <p:cTn id="7" dur="500"/>
                                        <p:tgtEl>
                                          <p:spTgt spid="92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9220">
                                            <p:txEl>
                                              <p:pRg st="1" end="1"/>
                                            </p:txEl>
                                          </p:spTgt>
                                        </p:tgtEl>
                                        <p:attrNameLst>
                                          <p:attrName>style.visibility</p:attrName>
                                        </p:attrNameLst>
                                      </p:cBhvr>
                                      <p:to>
                                        <p:strVal val="visible"/>
                                      </p:to>
                                    </p:set>
                                    <p:animEffect transition="in" filter="wipe(left)">
                                      <p:cBhvr>
                                        <p:cTn id="12" dur="500"/>
                                        <p:tgtEl>
                                          <p:spTgt spid="922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9220">
                                            <p:txEl>
                                              <p:pRg st="2" end="2"/>
                                            </p:txEl>
                                          </p:spTgt>
                                        </p:tgtEl>
                                        <p:attrNameLst>
                                          <p:attrName>style.visibility</p:attrName>
                                        </p:attrNameLst>
                                      </p:cBhvr>
                                      <p:to>
                                        <p:strVal val="visible"/>
                                      </p:to>
                                    </p:set>
                                    <p:animEffect transition="in" filter="wipe(left)">
                                      <p:cBhvr>
                                        <p:cTn id="17" dur="500"/>
                                        <p:tgtEl>
                                          <p:spTgt spid="922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3"/>
          <p:cNvSpPr>
            <a:spLocks noGrp="1"/>
          </p:cNvSpPr>
          <p:nvPr>
            <p:ph type="sldNum" sz="quarter" idx="10"/>
          </p:nvPr>
        </p:nvSpPr>
        <p:spPr>
          <a:noFill/>
        </p:spPr>
        <p:txBody>
          <a:bodyPr/>
          <a:lstStyle/>
          <a:p>
            <a:fld id="{17555B95-9359-46A3-9D7A-9C4067AB6176}" type="slidenum">
              <a:rPr lang="en-US" smtClean="0"/>
              <a:pPr/>
              <a:t>7</a:t>
            </a:fld>
            <a:endParaRPr lang="en-US" smtClean="0"/>
          </a:p>
        </p:txBody>
      </p:sp>
      <p:sp>
        <p:nvSpPr>
          <p:cNvPr id="6148" name="Rectangle 35"/>
          <p:cNvSpPr>
            <a:spLocks noGrp="1" noChangeArrowheads="1"/>
          </p:cNvSpPr>
          <p:nvPr>
            <p:ph type="body" idx="1"/>
          </p:nvPr>
        </p:nvSpPr>
        <p:spPr bwMode="auto">
          <a:xfrm>
            <a:off x="457200" y="1371600"/>
            <a:ext cx="7848600" cy="3886200"/>
          </a:xfrm>
          <a:ln>
            <a:miter lim="800000"/>
            <a:headEnd/>
            <a:tailEnd/>
          </a:ln>
        </p:spPr>
        <p:txBody>
          <a:bodyPr vert="horz" wrap="square" lIns="91440" tIns="45720" rIns="91440" bIns="45720" numCol="1" anchor="t" anchorCtr="0" compatLnSpc="1">
            <a:prstTxWarp prst="textNoShape">
              <a:avLst/>
            </a:prstTxWarp>
          </a:bodyPr>
          <a:lstStyle/>
          <a:p>
            <a:pPr marL="381000" indent="-381000">
              <a:buClr>
                <a:srgbClr val="333333"/>
              </a:buClr>
              <a:defRPr/>
            </a:pPr>
            <a:r>
              <a:rPr lang="en-US" b="1" i="1" dirty="0" smtClean="0">
                <a:solidFill>
                  <a:srgbClr val="333333"/>
                </a:solidFill>
              </a:rPr>
              <a:t>Players</a:t>
            </a:r>
            <a:r>
              <a:rPr lang="en-US" dirty="0" smtClean="0">
                <a:solidFill>
                  <a:srgbClr val="333333"/>
                </a:solidFill>
              </a:rPr>
              <a:t> respond to the scenario as presented</a:t>
            </a:r>
          </a:p>
          <a:p>
            <a:pPr marL="381000" indent="-381000">
              <a:buClr>
                <a:srgbClr val="333333"/>
              </a:buClr>
              <a:defRPr/>
            </a:pPr>
            <a:r>
              <a:rPr lang="en-US" b="1" i="1" dirty="0" smtClean="0">
                <a:solidFill>
                  <a:srgbClr val="333333"/>
                </a:solidFill>
              </a:rPr>
              <a:t>Observers</a:t>
            </a:r>
            <a:r>
              <a:rPr lang="en-US" dirty="0" smtClean="0">
                <a:solidFill>
                  <a:srgbClr val="333333"/>
                </a:solidFill>
              </a:rPr>
              <a:t> watch the exercise and preparedness process</a:t>
            </a:r>
          </a:p>
          <a:p>
            <a:pPr marL="381000" indent="-381000">
              <a:buClr>
                <a:srgbClr val="333333"/>
              </a:buClr>
              <a:defRPr/>
            </a:pPr>
            <a:r>
              <a:rPr lang="en-US" b="1" i="1" dirty="0" smtClean="0">
                <a:solidFill>
                  <a:srgbClr val="333333"/>
                </a:solidFill>
              </a:rPr>
              <a:t>Facilitators</a:t>
            </a:r>
            <a:r>
              <a:rPr lang="en-US" i="1" dirty="0" smtClean="0">
                <a:solidFill>
                  <a:srgbClr val="333333"/>
                </a:solidFill>
              </a:rPr>
              <a:t> </a:t>
            </a:r>
            <a:r>
              <a:rPr lang="en-US" dirty="0" smtClean="0">
                <a:solidFill>
                  <a:srgbClr val="333333"/>
                </a:solidFill>
              </a:rPr>
              <a:t>lead, focus and moderate group discussions</a:t>
            </a:r>
          </a:p>
          <a:p>
            <a:pPr marL="381000" indent="-381000">
              <a:buClr>
                <a:srgbClr val="333333"/>
              </a:buClr>
              <a:defRPr/>
            </a:pPr>
            <a:r>
              <a:rPr lang="en-US" b="1" i="1" dirty="0" smtClean="0">
                <a:solidFill>
                  <a:srgbClr val="333333"/>
                </a:solidFill>
              </a:rPr>
              <a:t>Data collectors</a:t>
            </a:r>
            <a:r>
              <a:rPr lang="en-US" b="1" dirty="0" smtClean="0">
                <a:solidFill>
                  <a:srgbClr val="333333"/>
                </a:solidFill>
              </a:rPr>
              <a:t> </a:t>
            </a:r>
            <a:r>
              <a:rPr lang="en-US" dirty="0" smtClean="0">
                <a:solidFill>
                  <a:srgbClr val="333333"/>
                </a:solidFill>
              </a:rPr>
              <a:t>observe and record the discussion during the exercise, and also participate in the data analysis</a:t>
            </a:r>
          </a:p>
          <a:p>
            <a:pPr marL="173038" indent="-173038">
              <a:lnSpc>
                <a:spcPct val="85000"/>
              </a:lnSpc>
              <a:buFont typeface="Wingdings" pitchFamily="2" charset="2"/>
              <a:buNone/>
              <a:defRPr/>
            </a:pPr>
            <a:endParaRPr lang="en-US" dirty="0" smtClean="0">
              <a:solidFill>
                <a:srgbClr val="333333"/>
              </a:solidFill>
            </a:endParaRPr>
          </a:p>
        </p:txBody>
      </p:sp>
      <p:sp>
        <p:nvSpPr>
          <p:cNvPr id="10244" name="Rectangle 2"/>
          <p:cNvSpPr txBox="1">
            <a:spLocks noChangeArrowheads="1"/>
          </p:cNvSpPr>
          <p:nvPr/>
        </p:nvSpPr>
        <p:spPr bwMode="auto">
          <a:xfrm>
            <a:off x="0" y="228600"/>
            <a:ext cx="9144000" cy="723900"/>
          </a:xfrm>
          <a:prstGeom prst="rect">
            <a:avLst/>
          </a:prstGeom>
          <a:noFill/>
          <a:ln w="9525">
            <a:noFill/>
            <a:miter lim="800000"/>
            <a:headEnd/>
            <a:tailEnd/>
          </a:ln>
        </p:spPr>
        <p:txBody>
          <a:bodyPr/>
          <a:lstStyle/>
          <a:p>
            <a:pPr algn="ctr"/>
            <a:r>
              <a:rPr lang="en-US" sz="4200" dirty="0">
                <a:solidFill>
                  <a:srgbClr val="000063"/>
                </a:solidFill>
                <a:latin typeface="Times New Roman" pitchFamily="18" charset="0"/>
              </a:rPr>
              <a:t>Exercise Personnel</a:t>
            </a:r>
          </a:p>
        </p:txBody>
      </p:sp>
      <p:sp>
        <p:nvSpPr>
          <p:cNvPr id="10245"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148">
                                            <p:txEl>
                                              <p:pRg st="0" end="0"/>
                                            </p:txEl>
                                          </p:spTgt>
                                        </p:tgtEl>
                                        <p:attrNameLst>
                                          <p:attrName>style.visibility</p:attrName>
                                        </p:attrNameLst>
                                      </p:cBhvr>
                                      <p:to>
                                        <p:strVal val="visible"/>
                                      </p:to>
                                    </p:set>
                                    <p:animEffect transition="in" filter="wipe(left)">
                                      <p:cBhvr>
                                        <p:cTn id="7" dur="500"/>
                                        <p:tgtEl>
                                          <p:spTgt spid="61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148">
                                            <p:txEl>
                                              <p:pRg st="1" end="1"/>
                                            </p:txEl>
                                          </p:spTgt>
                                        </p:tgtEl>
                                        <p:attrNameLst>
                                          <p:attrName>style.visibility</p:attrName>
                                        </p:attrNameLst>
                                      </p:cBhvr>
                                      <p:to>
                                        <p:strVal val="visible"/>
                                      </p:to>
                                    </p:set>
                                    <p:animEffect transition="in" filter="wipe(left)">
                                      <p:cBhvr>
                                        <p:cTn id="12" dur="500"/>
                                        <p:tgtEl>
                                          <p:spTgt spid="614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148">
                                            <p:txEl>
                                              <p:pRg st="2" end="2"/>
                                            </p:txEl>
                                          </p:spTgt>
                                        </p:tgtEl>
                                        <p:attrNameLst>
                                          <p:attrName>style.visibility</p:attrName>
                                        </p:attrNameLst>
                                      </p:cBhvr>
                                      <p:to>
                                        <p:strVal val="visible"/>
                                      </p:to>
                                    </p:set>
                                    <p:animEffect transition="in" filter="wipe(left)">
                                      <p:cBhvr>
                                        <p:cTn id="17" dur="500"/>
                                        <p:tgtEl>
                                          <p:spTgt spid="614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6148">
                                            <p:txEl>
                                              <p:pRg st="3" end="3"/>
                                            </p:txEl>
                                          </p:spTgt>
                                        </p:tgtEl>
                                        <p:attrNameLst>
                                          <p:attrName>style.visibility</p:attrName>
                                        </p:attrNameLst>
                                      </p:cBhvr>
                                      <p:to>
                                        <p:strVal val="visible"/>
                                      </p:to>
                                    </p:set>
                                    <p:animEffect transition="in" filter="wipe(left)">
                                      <p:cBhvr>
                                        <p:cTn id="22" dur="500"/>
                                        <p:tgtEl>
                                          <p:spTgt spid="614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7"/>
          <p:cNvSpPr>
            <a:spLocks noChangeArrowheads="1"/>
          </p:cNvSpPr>
          <p:nvPr/>
        </p:nvSpPr>
        <p:spPr bwMode="auto">
          <a:xfrm>
            <a:off x="381000" y="1143000"/>
            <a:ext cx="8305800" cy="4525963"/>
          </a:xfrm>
          <a:prstGeom prst="rect">
            <a:avLst/>
          </a:prstGeom>
          <a:noFill/>
          <a:ln w="9525">
            <a:noFill/>
            <a:miter lim="800000"/>
            <a:headEnd/>
            <a:tailEnd/>
          </a:ln>
        </p:spPr>
        <p:txBody>
          <a:bodyPr/>
          <a:lstStyle/>
          <a:p>
            <a:pPr marL="419100" indent="-419100">
              <a:spcBef>
                <a:spcPct val="20000"/>
              </a:spcBef>
              <a:buClr>
                <a:srgbClr val="4D4D4D"/>
              </a:buClr>
              <a:buFont typeface="Wingdings" pitchFamily="2" charset="2"/>
              <a:buChar char="§"/>
            </a:pPr>
            <a:r>
              <a:rPr lang="en-US" sz="2200" dirty="0">
                <a:solidFill>
                  <a:srgbClr val="292929"/>
                </a:solidFill>
              </a:rPr>
              <a:t>This </a:t>
            </a:r>
            <a:r>
              <a:rPr lang="en-US" sz="2200" dirty="0" smtClean="0">
                <a:solidFill>
                  <a:srgbClr val="292929"/>
                </a:solidFill>
              </a:rPr>
              <a:t>exercise </a:t>
            </a:r>
            <a:r>
              <a:rPr lang="en-US" sz="2200" dirty="0">
                <a:solidFill>
                  <a:srgbClr val="292929"/>
                </a:solidFill>
              </a:rPr>
              <a:t>is a moderated, scenario driven discussion that allows participants to interact in accordance with their respective responsibilities and expertise to coordinate the response to a significant </a:t>
            </a:r>
            <a:r>
              <a:rPr lang="en-US" sz="2200" dirty="0" smtClean="0">
                <a:solidFill>
                  <a:srgbClr val="292929"/>
                </a:solidFill>
              </a:rPr>
              <a:t>incident</a:t>
            </a:r>
            <a:endParaRPr lang="en-US" sz="2200" dirty="0">
              <a:solidFill>
                <a:srgbClr val="292929"/>
              </a:solidFill>
            </a:endParaRPr>
          </a:p>
          <a:p>
            <a:pPr marL="419100" indent="-419100">
              <a:spcBef>
                <a:spcPct val="20000"/>
              </a:spcBef>
              <a:buClr>
                <a:srgbClr val="4D4D4D"/>
              </a:buClr>
              <a:buFont typeface="Wingdings" pitchFamily="2" charset="2"/>
              <a:buChar char="§"/>
            </a:pPr>
            <a:r>
              <a:rPr lang="en-US" sz="2200" dirty="0">
                <a:solidFill>
                  <a:srgbClr val="292929"/>
                </a:solidFill>
              </a:rPr>
              <a:t>Players will participate in two exercise modules: </a:t>
            </a:r>
          </a:p>
          <a:p>
            <a:pPr marL="846138" lvl="1" indent="-381000">
              <a:spcBef>
                <a:spcPct val="20000"/>
              </a:spcBef>
              <a:buClr>
                <a:srgbClr val="4D4D4D"/>
              </a:buClr>
              <a:buFont typeface="Wingdings" pitchFamily="2" charset="2"/>
              <a:buChar char="§"/>
            </a:pPr>
            <a:r>
              <a:rPr lang="en-US" sz="2200" dirty="0">
                <a:solidFill>
                  <a:srgbClr val="292929"/>
                </a:solidFill>
              </a:rPr>
              <a:t>Module 1 – Pre-Incident Indicators</a:t>
            </a:r>
          </a:p>
          <a:p>
            <a:pPr marL="846138" lvl="1" indent="-381000">
              <a:spcBef>
                <a:spcPct val="20000"/>
              </a:spcBef>
              <a:buClr>
                <a:srgbClr val="4D4D4D"/>
              </a:buClr>
              <a:buFont typeface="Wingdings" pitchFamily="2" charset="2"/>
              <a:buChar char="§"/>
            </a:pPr>
            <a:r>
              <a:rPr lang="en-US" sz="2200" dirty="0">
                <a:solidFill>
                  <a:srgbClr val="292929"/>
                </a:solidFill>
              </a:rPr>
              <a:t>Module 2 – Response and Recovery</a:t>
            </a:r>
          </a:p>
          <a:p>
            <a:pPr marL="419100" indent="-419100">
              <a:spcBef>
                <a:spcPct val="20000"/>
              </a:spcBef>
              <a:buClr>
                <a:srgbClr val="4D4D4D"/>
              </a:buClr>
              <a:buFont typeface="Wingdings" pitchFamily="2" charset="2"/>
              <a:buChar char="§"/>
            </a:pPr>
            <a:r>
              <a:rPr lang="en-US" sz="2200" dirty="0">
                <a:solidFill>
                  <a:srgbClr val="292929"/>
                </a:solidFill>
              </a:rPr>
              <a:t>Each module begins with a scenario update that summarizes the key events occurring within that time period. A series of questions following the scenario summary will guide the facilitated discussion of critical issues in each of the </a:t>
            </a:r>
            <a:r>
              <a:rPr lang="en-US" sz="2200" dirty="0" smtClean="0">
                <a:solidFill>
                  <a:srgbClr val="292929"/>
                </a:solidFill>
              </a:rPr>
              <a:t>modules </a:t>
            </a:r>
            <a:endParaRPr lang="en-US" sz="2200" dirty="0">
              <a:solidFill>
                <a:srgbClr val="292929"/>
              </a:solidFill>
            </a:endParaRPr>
          </a:p>
        </p:txBody>
      </p:sp>
      <p:sp>
        <p:nvSpPr>
          <p:cNvPr id="11267" name="Rectangle 8"/>
          <p:cNvSpPr>
            <a:spLocks noChangeArrowheads="1"/>
          </p:cNvSpPr>
          <p:nvPr/>
        </p:nvSpPr>
        <p:spPr bwMode="auto">
          <a:xfrm>
            <a:off x="152400" y="76200"/>
            <a:ext cx="8458200" cy="990600"/>
          </a:xfrm>
          <a:prstGeom prst="rect">
            <a:avLst/>
          </a:prstGeom>
          <a:noFill/>
          <a:ln w="9525">
            <a:noFill/>
            <a:miter lim="800000"/>
            <a:headEnd/>
            <a:tailEnd/>
          </a:ln>
        </p:spPr>
        <p:txBody>
          <a:bodyPr anchor="ctr"/>
          <a:lstStyle/>
          <a:p>
            <a:pPr algn="ctr"/>
            <a:r>
              <a:rPr lang="en-US" sz="4200" dirty="0">
                <a:solidFill>
                  <a:srgbClr val="000066"/>
                </a:solidFill>
                <a:latin typeface="Times New Roman" pitchFamily="18" charset="0"/>
              </a:rPr>
              <a:t>Exercise Structure</a:t>
            </a:r>
          </a:p>
        </p:txBody>
      </p:sp>
      <p:sp>
        <p:nvSpPr>
          <p:cNvPr id="11268"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266">
                                            <p:txEl>
                                              <p:pRg st="0" end="0"/>
                                            </p:txEl>
                                          </p:spTgt>
                                        </p:tgtEl>
                                        <p:attrNameLst>
                                          <p:attrName>style.visibility</p:attrName>
                                        </p:attrNameLst>
                                      </p:cBhvr>
                                      <p:to>
                                        <p:strVal val="visible"/>
                                      </p:to>
                                    </p:set>
                                    <p:animEffect transition="in" filter="wipe(left)">
                                      <p:cBhvr>
                                        <p:cTn id="7" dur="500"/>
                                        <p:tgtEl>
                                          <p:spTgt spid="1126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1266">
                                            <p:txEl>
                                              <p:pRg st="1" end="1"/>
                                            </p:txEl>
                                          </p:spTgt>
                                        </p:tgtEl>
                                        <p:attrNameLst>
                                          <p:attrName>style.visibility</p:attrName>
                                        </p:attrNameLst>
                                      </p:cBhvr>
                                      <p:to>
                                        <p:strVal val="visible"/>
                                      </p:to>
                                    </p:set>
                                    <p:animEffect transition="in" filter="wipe(left)">
                                      <p:cBhvr>
                                        <p:cTn id="12" dur="500"/>
                                        <p:tgtEl>
                                          <p:spTgt spid="1126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1266">
                                            <p:txEl>
                                              <p:pRg st="2" end="2"/>
                                            </p:txEl>
                                          </p:spTgt>
                                        </p:tgtEl>
                                        <p:attrNameLst>
                                          <p:attrName>style.visibility</p:attrName>
                                        </p:attrNameLst>
                                      </p:cBhvr>
                                      <p:to>
                                        <p:strVal val="visible"/>
                                      </p:to>
                                    </p:set>
                                    <p:animEffect transition="in" filter="wipe(left)">
                                      <p:cBhvr>
                                        <p:cTn id="17" dur="500"/>
                                        <p:tgtEl>
                                          <p:spTgt spid="1126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1266">
                                            <p:txEl>
                                              <p:pRg st="3" end="3"/>
                                            </p:txEl>
                                          </p:spTgt>
                                        </p:tgtEl>
                                        <p:attrNameLst>
                                          <p:attrName>style.visibility</p:attrName>
                                        </p:attrNameLst>
                                      </p:cBhvr>
                                      <p:to>
                                        <p:strVal val="visible"/>
                                      </p:to>
                                    </p:set>
                                    <p:animEffect transition="in" filter="wipe(left)">
                                      <p:cBhvr>
                                        <p:cTn id="22" dur="500"/>
                                        <p:tgtEl>
                                          <p:spTgt spid="1126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1266">
                                            <p:txEl>
                                              <p:pRg st="4" end="4"/>
                                            </p:txEl>
                                          </p:spTgt>
                                        </p:tgtEl>
                                        <p:attrNameLst>
                                          <p:attrName>style.visibility</p:attrName>
                                        </p:attrNameLst>
                                      </p:cBhvr>
                                      <p:to>
                                        <p:strVal val="visible"/>
                                      </p:to>
                                    </p:set>
                                    <p:animEffect transition="in" filter="wipe(left)">
                                      <p:cBhvr>
                                        <p:cTn id="27" dur="500"/>
                                        <p:tgtEl>
                                          <p:spTgt spid="1126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ChangeArrowheads="1"/>
          </p:cNvSpPr>
          <p:nvPr/>
        </p:nvSpPr>
        <p:spPr bwMode="auto">
          <a:xfrm>
            <a:off x="228600" y="1066800"/>
            <a:ext cx="8382000" cy="4525963"/>
          </a:xfrm>
          <a:prstGeom prst="rect">
            <a:avLst/>
          </a:prstGeom>
          <a:noFill/>
          <a:ln w="9525">
            <a:noFill/>
            <a:miter lim="800000"/>
            <a:headEnd/>
            <a:tailEnd/>
          </a:ln>
        </p:spPr>
        <p:txBody>
          <a:bodyPr/>
          <a:lstStyle/>
          <a:p>
            <a:pPr marL="231775" indent="-231775">
              <a:spcBef>
                <a:spcPct val="20000"/>
              </a:spcBef>
              <a:buClr>
                <a:srgbClr val="4D4D4D"/>
              </a:buClr>
              <a:buFont typeface="Wingdings" pitchFamily="2" charset="2"/>
              <a:buChar char="§"/>
            </a:pPr>
            <a:r>
              <a:rPr lang="en-US" sz="2200" dirty="0">
                <a:solidFill>
                  <a:srgbClr val="292929"/>
                </a:solidFill>
              </a:rPr>
              <a:t>This is an open, low-stress, no-fault environment. Varying viewpoints, even disagreements, are </a:t>
            </a:r>
            <a:r>
              <a:rPr lang="en-US" sz="2200" dirty="0" smtClean="0">
                <a:solidFill>
                  <a:srgbClr val="292929"/>
                </a:solidFill>
              </a:rPr>
              <a:t>expected</a:t>
            </a:r>
            <a:endParaRPr lang="en-US" sz="2200" dirty="0">
              <a:solidFill>
                <a:srgbClr val="292929"/>
              </a:solidFill>
            </a:endParaRPr>
          </a:p>
          <a:p>
            <a:pPr marL="231775" indent="-231775">
              <a:spcBef>
                <a:spcPct val="20000"/>
              </a:spcBef>
              <a:buClr>
                <a:srgbClr val="4D4D4D"/>
              </a:buClr>
              <a:buFont typeface="Wingdings" pitchFamily="2" charset="2"/>
              <a:buChar char="§"/>
            </a:pPr>
            <a:r>
              <a:rPr lang="en-US" sz="2200" dirty="0">
                <a:solidFill>
                  <a:srgbClr val="292929"/>
                </a:solidFill>
              </a:rPr>
              <a:t>Respond based on your knowledge of current plans and capabilities (i.e</a:t>
            </a:r>
            <a:r>
              <a:rPr lang="en-US" sz="2200" dirty="0" smtClean="0">
                <a:solidFill>
                  <a:srgbClr val="292929"/>
                </a:solidFill>
              </a:rPr>
              <a:t>., </a:t>
            </a:r>
            <a:r>
              <a:rPr lang="en-US" sz="2200" dirty="0">
                <a:solidFill>
                  <a:srgbClr val="292929"/>
                </a:solidFill>
              </a:rPr>
              <a:t>you may use only existing assets) and insights derived from </a:t>
            </a:r>
            <a:r>
              <a:rPr lang="en-US" sz="2200" dirty="0" smtClean="0">
                <a:solidFill>
                  <a:srgbClr val="292929"/>
                </a:solidFill>
              </a:rPr>
              <a:t>training</a:t>
            </a:r>
            <a:endParaRPr lang="en-US" sz="2200" dirty="0">
              <a:solidFill>
                <a:srgbClr val="292929"/>
              </a:solidFill>
            </a:endParaRPr>
          </a:p>
          <a:p>
            <a:pPr marL="231775" indent="-231775">
              <a:spcBef>
                <a:spcPct val="20000"/>
              </a:spcBef>
              <a:buClr>
                <a:srgbClr val="4D4D4D"/>
              </a:buClr>
              <a:buFont typeface="Wingdings" pitchFamily="2" charset="2"/>
              <a:buChar char="§"/>
            </a:pPr>
            <a:r>
              <a:rPr lang="en-US" sz="2200" dirty="0">
                <a:solidFill>
                  <a:srgbClr val="292929"/>
                </a:solidFill>
              </a:rPr>
              <a:t>Decisions are not precedent-setting and may not reflect your organization’s final position on a given issue. This is an opportunity to discuss and present multiple options and possible </a:t>
            </a:r>
            <a:r>
              <a:rPr lang="en-US" sz="2200" dirty="0" smtClean="0">
                <a:solidFill>
                  <a:srgbClr val="292929"/>
                </a:solidFill>
              </a:rPr>
              <a:t>solutions</a:t>
            </a:r>
            <a:endParaRPr lang="en-US" sz="2200" dirty="0">
              <a:solidFill>
                <a:srgbClr val="292929"/>
              </a:solidFill>
            </a:endParaRPr>
          </a:p>
        </p:txBody>
      </p:sp>
      <p:sp>
        <p:nvSpPr>
          <p:cNvPr id="12291" name="Rectangle 8"/>
          <p:cNvSpPr>
            <a:spLocks noChangeArrowheads="1"/>
          </p:cNvSpPr>
          <p:nvPr/>
        </p:nvSpPr>
        <p:spPr bwMode="auto">
          <a:xfrm>
            <a:off x="228600" y="76200"/>
            <a:ext cx="8534400" cy="990600"/>
          </a:xfrm>
          <a:prstGeom prst="rect">
            <a:avLst/>
          </a:prstGeom>
          <a:noFill/>
          <a:ln w="9525">
            <a:noFill/>
            <a:miter lim="800000"/>
            <a:headEnd/>
            <a:tailEnd/>
          </a:ln>
        </p:spPr>
        <p:txBody>
          <a:bodyPr anchor="ctr"/>
          <a:lstStyle/>
          <a:p>
            <a:pPr algn="ctr"/>
            <a:r>
              <a:rPr lang="en-US" sz="4200">
                <a:solidFill>
                  <a:srgbClr val="000066"/>
                </a:solidFill>
                <a:latin typeface="Times New Roman" pitchFamily="18" charset="0"/>
              </a:rPr>
              <a:t>Exercise Guidelines</a:t>
            </a:r>
          </a:p>
        </p:txBody>
      </p:sp>
      <p:sp>
        <p:nvSpPr>
          <p:cNvPr id="12292" name="Footer Placeholder 3"/>
          <p:cNvSpPr>
            <a:spLocks/>
          </p:cNvSpPr>
          <p:nvPr/>
        </p:nvSpPr>
        <p:spPr bwMode="auto">
          <a:xfrm>
            <a:off x="2895600" y="6324600"/>
            <a:ext cx="3429000" cy="304800"/>
          </a:xfrm>
          <a:prstGeom prst="rect">
            <a:avLst/>
          </a:prstGeom>
          <a:noFill/>
          <a:ln w="9525">
            <a:noFill/>
            <a:miter lim="800000"/>
            <a:headEnd/>
            <a:tailEnd/>
          </a:ln>
        </p:spPr>
        <p:txBody>
          <a:bodyPr/>
          <a:lstStyle/>
          <a:p>
            <a:pPr algn="ctr"/>
            <a:r>
              <a:rPr lang="en-US" sz="1100" b="1">
                <a:solidFill>
                  <a:srgbClr val="FF0000"/>
                </a:solidFill>
              </a:rPr>
              <a:t>Exercise – Business Sensitive –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290">
                                            <p:txEl>
                                              <p:pRg st="0" end="0"/>
                                            </p:txEl>
                                          </p:spTgt>
                                        </p:tgtEl>
                                        <p:attrNameLst>
                                          <p:attrName>style.visibility</p:attrName>
                                        </p:attrNameLst>
                                      </p:cBhvr>
                                      <p:to>
                                        <p:strVal val="visible"/>
                                      </p:to>
                                    </p:set>
                                    <p:animEffect transition="in" filter="wipe(left)">
                                      <p:cBhvr>
                                        <p:cTn id="7" dur="500"/>
                                        <p:tgtEl>
                                          <p:spTgt spid="1229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2290">
                                            <p:txEl>
                                              <p:pRg st="1" end="1"/>
                                            </p:txEl>
                                          </p:spTgt>
                                        </p:tgtEl>
                                        <p:attrNameLst>
                                          <p:attrName>style.visibility</p:attrName>
                                        </p:attrNameLst>
                                      </p:cBhvr>
                                      <p:to>
                                        <p:strVal val="visible"/>
                                      </p:to>
                                    </p:set>
                                    <p:animEffect transition="in" filter="wipe(left)">
                                      <p:cBhvr>
                                        <p:cTn id="12" dur="500"/>
                                        <p:tgtEl>
                                          <p:spTgt spid="1229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2290">
                                            <p:txEl>
                                              <p:pRg st="2" end="2"/>
                                            </p:txEl>
                                          </p:spTgt>
                                        </p:tgtEl>
                                        <p:attrNameLst>
                                          <p:attrName>style.visibility</p:attrName>
                                        </p:attrNameLst>
                                      </p:cBhvr>
                                      <p:to>
                                        <p:strVal val="visible"/>
                                      </p:to>
                                    </p:set>
                                    <p:animEffect transition="in" filter="wipe(left)">
                                      <p:cBhvr>
                                        <p:cTn id="17" dur="500"/>
                                        <p:tgtEl>
                                          <p:spTgt spid="1229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HS_Template_White">
  <a:themeElements>
    <a:clrScheme name="">
      <a:dk1>
        <a:srgbClr val="70BC1F"/>
      </a:dk1>
      <a:lt1>
        <a:srgbClr val="FFFFFF"/>
      </a:lt1>
      <a:dk2>
        <a:srgbClr val="000063"/>
      </a:dk2>
      <a:lt2>
        <a:srgbClr val="FF0000"/>
      </a:lt2>
      <a:accent1>
        <a:srgbClr val="FFDB00"/>
      </a:accent1>
      <a:accent2>
        <a:srgbClr val="0062C8"/>
      </a:accent2>
      <a:accent3>
        <a:srgbClr val="AAAAB7"/>
      </a:accent3>
      <a:accent4>
        <a:srgbClr val="DADADA"/>
      </a:accent4>
      <a:accent5>
        <a:srgbClr val="FFEAAA"/>
      </a:accent5>
      <a:accent6>
        <a:srgbClr val="0058B5"/>
      </a:accent6>
      <a:hlink>
        <a:srgbClr val="CC6600"/>
      </a:hlink>
      <a:folHlink>
        <a:srgbClr val="990099"/>
      </a:folHlink>
    </a:clrScheme>
    <a:fontScheme name="DHS_Template_White">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DHS_Template_White 1">
        <a:dk1>
          <a:srgbClr val="595959"/>
        </a:dk1>
        <a:lt1>
          <a:srgbClr val="F8D167"/>
        </a:lt1>
        <a:dk2>
          <a:srgbClr val="BF5FA7"/>
        </a:dk2>
        <a:lt2>
          <a:srgbClr val="92C9DD"/>
        </a:lt2>
        <a:accent1>
          <a:srgbClr val="9ED47C"/>
        </a:accent1>
        <a:accent2>
          <a:srgbClr val="F3728D"/>
        </a:accent2>
        <a:accent3>
          <a:srgbClr val="FBE5B8"/>
        </a:accent3>
        <a:accent4>
          <a:srgbClr val="4B4B4B"/>
        </a:accent4>
        <a:accent5>
          <a:srgbClr val="CCE6BF"/>
        </a:accent5>
        <a:accent6>
          <a:srgbClr val="DC677F"/>
        </a:accent6>
        <a:hlink>
          <a:srgbClr val="6E91BA"/>
        </a:hlink>
        <a:folHlink>
          <a:srgbClr val="BDBFD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
    <a:dk1>
      <a:srgbClr val="002F80"/>
    </a:dk1>
    <a:lt1>
      <a:srgbClr val="B0B1B3"/>
    </a:lt1>
    <a:dk2>
      <a:srgbClr val="002F80"/>
    </a:dk2>
    <a:lt2>
      <a:srgbClr val="FFFFFF"/>
    </a:lt2>
    <a:accent1>
      <a:srgbClr val="A50021"/>
    </a:accent1>
    <a:accent2>
      <a:srgbClr val="0070B2"/>
    </a:accent2>
    <a:accent3>
      <a:srgbClr val="AAADC0"/>
    </a:accent3>
    <a:accent4>
      <a:srgbClr val="969798"/>
    </a:accent4>
    <a:accent5>
      <a:srgbClr val="CFAAAB"/>
    </a:accent5>
    <a:accent6>
      <a:srgbClr val="0065A1"/>
    </a:accent6>
    <a:hlink>
      <a:srgbClr val="598600"/>
    </a:hlink>
    <a:folHlink>
      <a:srgbClr val="B0B1B3"/>
    </a:folHlink>
  </a:clrScheme>
</a:themeOverride>
</file>

<file path=ppt/theme/themeOverride2.xml><?xml version="1.0" encoding="utf-8"?>
<a:themeOverride xmlns:a="http://schemas.openxmlformats.org/drawingml/2006/main">
  <a:clrScheme name="">
    <a:dk1>
      <a:srgbClr val="002F80"/>
    </a:dk1>
    <a:lt1>
      <a:srgbClr val="B0B1B3"/>
    </a:lt1>
    <a:dk2>
      <a:srgbClr val="002F80"/>
    </a:dk2>
    <a:lt2>
      <a:srgbClr val="FFFFFF"/>
    </a:lt2>
    <a:accent1>
      <a:srgbClr val="A50021"/>
    </a:accent1>
    <a:accent2>
      <a:srgbClr val="0070B2"/>
    </a:accent2>
    <a:accent3>
      <a:srgbClr val="AAADC0"/>
    </a:accent3>
    <a:accent4>
      <a:srgbClr val="969798"/>
    </a:accent4>
    <a:accent5>
      <a:srgbClr val="CFAAAB"/>
    </a:accent5>
    <a:accent6>
      <a:srgbClr val="0065A1"/>
    </a:accent6>
    <a:hlink>
      <a:srgbClr val="598600"/>
    </a:hlink>
    <a:folHlink>
      <a:srgbClr val="B0B1B3"/>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LongProperties xmlns="http://schemas.microsoft.com/office/2006/metadata/longProperties"/>
</file>

<file path=customXml/itemProps1.xml><?xml version="1.0" encoding="utf-8"?>
<ds:datastoreItem xmlns:ds="http://schemas.openxmlformats.org/officeDocument/2006/customXml" ds:itemID="{B8373F43-5637-40AF-A5F0-D51D53435B43}">
  <ds:schemaRefs>
    <ds:schemaRef ds:uri="http://schemas.microsoft.com/office/2006/metadata/longProperties"/>
  </ds:schemaRefs>
</ds:datastoreItem>
</file>

<file path=docProps/app.xml><?xml version="1.0" encoding="utf-8"?>
<Properties xmlns="http://schemas.openxmlformats.org/officeDocument/2006/extended-properties" xmlns:vt="http://schemas.openxmlformats.org/officeDocument/2006/docPropsVTypes">
  <Template>DHS_Template_White</Template>
  <TotalTime>0</TotalTime>
  <Words>4202</Words>
  <Application>Microsoft Office PowerPoint</Application>
  <PresentationFormat>On-screen Show (4:3)</PresentationFormat>
  <Paragraphs>560</Paragraphs>
  <Slides>45</Slides>
  <Notes>43</Notes>
  <HiddenSlides>0</HiddenSlides>
  <MMClips>2</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DHS_Template_White</vt:lpstr>
      <vt:lpstr>U.S. Department of Homeland Security  Cyber Tabletop Exercise for the  Chemical Sector -  Business/Corporate Network Compromise</vt:lpstr>
      <vt:lpstr>PowerPoint Presentation</vt:lpstr>
      <vt:lpstr>PowerPoint Presentation</vt:lpstr>
      <vt:lpstr>Exercise Purpose and Scope</vt:lpstr>
      <vt:lpstr>Exercise Objectives</vt:lpstr>
      <vt:lpstr>Exercise Objectives (continued)</vt:lpstr>
      <vt:lpstr>PowerPoint Presentation</vt:lpstr>
      <vt:lpstr>PowerPoint Presentation</vt:lpstr>
      <vt:lpstr>PowerPoint Presentation</vt:lpstr>
      <vt:lpstr>PowerPoint Presentation</vt:lpstr>
      <vt:lpstr>PowerPoint Presentation</vt:lpstr>
      <vt:lpstr>PowerPoint Presentation</vt:lpstr>
      <vt:lpstr>Day -90: Suspicious Individual  </vt:lpstr>
      <vt:lpstr>PowerPoint Presentation</vt:lpstr>
      <vt:lpstr>Day -90: Suspicious Individual  </vt:lpstr>
      <vt:lpstr>Day -75: Termination</vt:lpstr>
      <vt:lpstr>Day -60: Computer Use Violation </vt:lpstr>
      <vt:lpstr>Day -45: Spear-phishing E-mail  </vt:lpstr>
      <vt:lpstr>Day -30: Sudden Wealth </vt:lpstr>
      <vt:lpstr>Day -15: Trash to Treasure </vt:lpstr>
      <vt:lpstr>Day -7: Loss Leader </vt:lpstr>
      <vt:lpstr>Module 1 Questions:</vt:lpstr>
      <vt:lpstr>Module 1 Questions:  (Continued)</vt:lpstr>
      <vt:lpstr>Module 1 Questions:  (Continued)</vt:lpstr>
      <vt:lpstr>Module 1 Questions:  (Continued)</vt:lpstr>
      <vt:lpstr>Break</vt:lpstr>
      <vt:lpstr>PowerPoint Presentation</vt:lpstr>
      <vt:lpstr>PowerPoint Presentation</vt:lpstr>
      <vt:lpstr>Day 1: Error Message   </vt:lpstr>
      <vt:lpstr>Day 2: Server Crash   </vt:lpstr>
      <vt:lpstr>Day 3: Network Slows    </vt:lpstr>
      <vt:lpstr>Day 4: Financial Transaction Anomalies    </vt:lpstr>
      <vt:lpstr>Day 6: Extortion E-mails   </vt:lpstr>
      <vt:lpstr>Day 6: Extortion E-mails   </vt:lpstr>
      <vt:lpstr>Day 7: The New Muscle   </vt:lpstr>
      <vt:lpstr>Day 14: Sustained Response   </vt:lpstr>
      <vt:lpstr>Day 28: Containment   </vt:lpstr>
      <vt:lpstr>Day 365: BlackMagic, Botnets, and an Indictment  </vt:lpstr>
      <vt:lpstr>Module 2 Questions:</vt:lpstr>
      <vt:lpstr>Module 2 Questions:  (Continued)</vt:lpstr>
      <vt:lpstr>Module 2 Questions:  (Continued)</vt:lpstr>
      <vt:lpstr>Module 2 Questions:  (Continued)</vt:lpstr>
      <vt:lpstr>Wrap Up &amp; Hot Wash </vt:lpstr>
      <vt:lpstr>Points of Contact</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2011-03-15T20:25:49Z</dcterms:created>
  <dcterms:modified xsi:type="dcterms:W3CDTF">2011-03-15T20:25:53Z</dcterms:modified>
</cp:coreProperties>
</file>

<file path=docProps/thumbnail.jpeg>
</file>